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0"/>
  </p:notesMasterIdLst>
  <p:sldIdLst>
    <p:sldId id="338" r:id="rId2"/>
    <p:sldId id="332" r:id="rId3"/>
    <p:sldId id="345" r:id="rId4"/>
    <p:sldId id="350" r:id="rId5"/>
    <p:sldId id="340" r:id="rId6"/>
    <p:sldId id="346" r:id="rId7"/>
    <p:sldId id="259" r:id="rId8"/>
    <p:sldId id="335" r:id="rId9"/>
    <p:sldId id="309" r:id="rId10"/>
    <p:sldId id="319" r:id="rId11"/>
    <p:sldId id="348" r:id="rId12"/>
    <p:sldId id="262" r:id="rId13"/>
    <p:sldId id="327" r:id="rId14"/>
    <p:sldId id="311" r:id="rId15"/>
    <p:sldId id="342" r:id="rId16"/>
    <p:sldId id="316" r:id="rId17"/>
    <p:sldId id="334" r:id="rId18"/>
    <p:sldId id="264" r:id="rId19"/>
    <p:sldId id="265" r:id="rId20"/>
    <p:sldId id="266" r:id="rId21"/>
    <p:sldId id="344" r:id="rId22"/>
    <p:sldId id="353" r:id="rId23"/>
    <p:sldId id="337" r:id="rId24"/>
    <p:sldId id="349" r:id="rId25"/>
    <p:sldId id="336" r:id="rId26"/>
    <p:sldId id="268" r:id="rId27"/>
    <p:sldId id="351" r:id="rId28"/>
    <p:sldId id="35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D6009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94660"/>
  </p:normalViewPr>
  <p:slideViewPr>
    <p:cSldViewPr>
      <p:cViewPr>
        <p:scale>
          <a:sx n="66" d="100"/>
          <a:sy n="66" d="100"/>
        </p:scale>
        <p:origin x="-62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F2A3AB-FA13-4D5F-A51D-1534A25B2929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88563B-EF32-4019-981F-709E119FDFF5}">
      <dgm:prSet phldrT="[Text]" custT="1"/>
      <dgm:spPr/>
      <dgm:t>
        <a:bodyPr/>
        <a:lstStyle/>
        <a:p>
          <a:r>
            <a:rPr lang="bn-IN" sz="4400" dirty="0" smtClean="0"/>
            <a:t>    </a:t>
          </a:r>
        </a:p>
        <a:p>
          <a:endParaRPr lang="bn-IN" sz="4400" dirty="0" smtClean="0">
            <a:solidFill>
              <a:srgbClr val="00B050"/>
            </a:solidFill>
          </a:endParaRPr>
        </a:p>
        <a:p>
          <a:endParaRPr lang="bn-IN" sz="4400" dirty="0" smtClean="0">
            <a:solidFill>
              <a:srgbClr val="00B050"/>
            </a:solidFill>
          </a:endParaRPr>
        </a:p>
        <a:p>
          <a:r>
            <a:rPr lang="bn-IN" sz="44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rPr>
            <a:t>প্রকৃত মজুরি বাড়ছে</a:t>
          </a:r>
        </a:p>
        <a:p>
          <a:r>
            <a:rPr lang="bn-IN" sz="29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rPr>
            <a:t> </a:t>
          </a:r>
          <a:endParaRPr lang="en-US" sz="2900" dirty="0">
            <a:solidFill>
              <a:srgbClr val="00B050"/>
            </a:solidFill>
            <a:latin typeface="NikoshBAN" pitchFamily="2" charset="0"/>
            <a:cs typeface="NikoshBAN" pitchFamily="2" charset="0"/>
          </a:endParaRPr>
        </a:p>
      </dgm:t>
    </dgm:pt>
    <dgm:pt modelId="{1E1A11FA-DEE4-450E-BB1A-320542034403}" type="parTrans" cxnId="{14B878A3-6B9E-4A50-AD60-B9120846C966}">
      <dgm:prSet/>
      <dgm:spPr/>
      <dgm:t>
        <a:bodyPr/>
        <a:lstStyle/>
        <a:p>
          <a:endParaRPr lang="en-US"/>
        </a:p>
      </dgm:t>
    </dgm:pt>
    <dgm:pt modelId="{6BD35665-6593-4AED-AAC4-DE753303BBDD}" type="sibTrans" cxnId="{14B878A3-6B9E-4A50-AD60-B9120846C966}">
      <dgm:prSet/>
      <dgm:spPr/>
      <dgm:t>
        <a:bodyPr/>
        <a:lstStyle/>
        <a:p>
          <a:endParaRPr lang="en-US"/>
        </a:p>
      </dgm:t>
    </dgm:pt>
    <dgm:pt modelId="{8EE31710-D34F-406F-9BCB-DADCF95E86AD}">
      <dgm:prSet phldrT="[Text]"/>
      <dgm:spPr/>
      <dgm:t>
        <a:bodyPr/>
        <a:lstStyle/>
        <a:p>
          <a:endParaRPr lang="bn-IN" dirty="0" smtClean="0">
            <a:solidFill>
              <a:schemeClr val="tx1"/>
            </a:solidFill>
          </a:endParaRPr>
        </a:p>
        <a:p>
          <a:r>
            <a:rPr lang="bn-IN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শ্রমের চাহিদা বা শ্রম নিয়োগের পরিমান কমছে</a:t>
          </a:r>
          <a:endParaRPr lang="en-US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34DF106A-DEB1-4B09-9841-242AD0BD5BBE}" type="parTrans" cxnId="{2D086006-0B34-48B5-B6D7-4C4DACB85531}">
      <dgm:prSet/>
      <dgm:spPr/>
      <dgm:t>
        <a:bodyPr/>
        <a:lstStyle/>
        <a:p>
          <a:endParaRPr lang="en-US"/>
        </a:p>
      </dgm:t>
    </dgm:pt>
    <dgm:pt modelId="{F82310EA-C7FF-4519-A10D-2175C5EAC27C}" type="sibTrans" cxnId="{2D086006-0B34-48B5-B6D7-4C4DACB85531}">
      <dgm:prSet/>
      <dgm:spPr/>
      <dgm:t>
        <a:bodyPr/>
        <a:lstStyle/>
        <a:p>
          <a:endParaRPr lang="en-US"/>
        </a:p>
      </dgm:t>
    </dgm:pt>
    <dgm:pt modelId="{35F06874-8169-4B23-BC2B-71F2301FDDE7}" type="pres">
      <dgm:prSet presAssocID="{07F2A3AB-FA13-4D5F-A51D-1534A25B292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129A9-AEBE-4CFF-965A-1127AA52FD5F}" type="pres">
      <dgm:prSet presAssocID="{8588563B-EF32-4019-981F-709E119FDFF5}" presName="upArrow" presStyleLbl="node1" presStyleIdx="0" presStyleCnt="2" custScaleX="63761" custScaleY="62963" custLinFactNeighborX="1223" custLinFactNeighborY="37616"/>
      <dgm:spPr>
        <a:solidFill>
          <a:srgbClr val="FF0000"/>
        </a:solidFill>
      </dgm:spPr>
    </dgm:pt>
    <dgm:pt modelId="{ECE0A7BB-C91D-4D71-8984-E681DD40FF73}" type="pres">
      <dgm:prSet presAssocID="{8588563B-EF32-4019-981F-709E119FDFF5}" presName="upArrowText" presStyleLbl="revTx" presStyleIdx="0" presStyleCnt="2" custScaleX="132475" custScaleY="7916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A42CF-A5E0-4A08-9D42-5577B5BD93B2}" type="pres">
      <dgm:prSet presAssocID="{8EE31710-D34F-406F-9BCB-DADCF95E86AD}" presName="downArrow" presStyleLbl="node1" presStyleIdx="1" presStyleCnt="2" custScaleX="45874" custScaleY="72223" custLinFactNeighborX="-29884" custLinFactNeighborY="10301"/>
      <dgm:spPr>
        <a:solidFill>
          <a:srgbClr val="002060"/>
        </a:solidFill>
      </dgm:spPr>
    </dgm:pt>
    <dgm:pt modelId="{86EF39B9-0A8C-483D-965A-48F8B984D761}" type="pres">
      <dgm:prSet presAssocID="{8EE31710-D34F-406F-9BCB-DADCF95E86AD}" presName="downArrowText" presStyleLbl="revTx" presStyleIdx="1" presStyleCnt="2" custLinFactNeighborX="-26952" custLinFactNeighborY="-59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F5B4BA-11AA-4473-9A2D-35D30C6AAC14}" type="presOf" srcId="{8588563B-EF32-4019-981F-709E119FDFF5}" destId="{ECE0A7BB-C91D-4D71-8984-E681DD40FF73}" srcOrd="0" destOrd="0" presId="urn:microsoft.com/office/officeart/2005/8/layout/arrow4"/>
    <dgm:cxn modelId="{14B878A3-6B9E-4A50-AD60-B9120846C966}" srcId="{07F2A3AB-FA13-4D5F-A51D-1534A25B2929}" destId="{8588563B-EF32-4019-981F-709E119FDFF5}" srcOrd="0" destOrd="0" parTransId="{1E1A11FA-DEE4-450E-BB1A-320542034403}" sibTransId="{6BD35665-6593-4AED-AAC4-DE753303BBDD}"/>
    <dgm:cxn modelId="{A1D810B4-2E04-4497-9620-5A134860D83E}" type="presOf" srcId="{07F2A3AB-FA13-4D5F-A51D-1534A25B2929}" destId="{35F06874-8169-4B23-BC2B-71F2301FDDE7}" srcOrd="0" destOrd="0" presId="urn:microsoft.com/office/officeart/2005/8/layout/arrow4"/>
    <dgm:cxn modelId="{A88359AE-A0BE-4E23-8575-70CC352AD7C7}" type="presOf" srcId="{8EE31710-D34F-406F-9BCB-DADCF95E86AD}" destId="{86EF39B9-0A8C-483D-965A-48F8B984D761}" srcOrd="0" destOrd="0" presId="urn:microsoft.com/office/officeart/2005/8/layout/arrow4"/>
    <dgm:cxn modelId="{2D086006-0B34-48B5-B6D7-4C4DACB85531}" srcId="{07F2A3AB-FA13-4D5F-A51D-1534A25B2929}" destId="{8EE31710-D34F-406F-9BCB-DADCF95E86AD}" srcOrd="1" destOrd="0" parTransId="{34DF106A-DEB1-4B09-9841-242AD0BD5BBE}" sibTransId="{F82310EA-C7FF-4519-A10D-2175C5EAC27C}"/>
    <dgm:cxn modelId="{0ABCCAFC-37C3-4B9C-AE52-AE0C7E6B72AE}" type="presParOf" srcId="{35F06874-8169-4B23-BC2B-71F2301FDDE7}" destId="{5F1129A9-AEBE-4CFF-965A-1127AA52FD5F}" srcOrd="0" destOrd="0" presId="urn:microsoft.com/office/officeart/2005/8/layout/arrow4"/>
    <dgm:cxn modelId="{6B766279-67D8-464B-825B-9F642A14B866}" type="presParOf" srcId="{35F06874-8169-4B23-BC2B-71F2301FDDE7}" destId="{ECE0A7BB-C91D-4D71-8984-E681DD40FF73}" srcOrd="1" destOrd="0" presId="urn:microsoft.com/office/officeart/2005/8/layout/arrow4"/>
    <dgm:cxn modelId="{E4CC9E89-4DD6-420D-BDD6-55DD7DFF5A56}" type="presParOf" srcId="{35F06874-8169-4B23-BC2B-71F2301FDDE7}" destId="{116A42CF-A5E0-4A08-9D42-5577B5BD93B2}" srcOrd="2" destOrd="0" presId="urn:microsoft.com/office/officeart/2005/8/layout/arrow4"/>
    <dgm:cxn modelId="{66EB1050-6CF6-43E2-A3F4-06ECC19C5604}" type="presParOf" srcId="{35F06874-8169-4B23-BC2B-71F2301FDDE7}" destId="{86EF39B9-0A8C-483D-965A-48F8B984D761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1129A9-AEBE-4CFF-965A-1127AA52FD5F}">
      <dsp:nvSpPr>
        <dsp:cNvPr id="0" name=""/>
        <dsp:cNvSpPr/>
      </dsp:nvSpPr>
      <dsp:spPr>
        <a:xfrm>
          <a:off x="304802" y="1676410"/>
          <a:ext cx="1859867" cy="2072641"/>
        </a:xfrm>
        <a:prstGeom prst="upArrow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A7BB-C91D-4D71-8984-E681DD40FF73}">
      <dsp:nvSpPr>
        <dsp:cNvPr id="0" name=""/>
        <dsp:cNvSpPr/>
      </dsp:nvSpPr>
      <dsp:spPr>
        <a:xfrm>
          <a:off x="1941290" y="171447"/>
          <a:ext cx="6557448" cy="2606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/>
            <a:t>    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n-IN" sz="4400" kern="1200" dirty="0" smtClean="0">
            <a:solidFill>
              <a:srgbClr val="00B050"/>
            </a:solidFill>
          </a:endParaRP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n-IN" sz="4400" kern="1200" dirty="0" smtClean="0">
            <a:solidFill>
              <a:srgbClr val="00B050"/>
            </a:solidFill>
          </a:endParaRP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rPr>
            <a:t>প্রকৃত মজুরি বাড়ছে</a:t>
          </a: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900" kern="12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rPr>
            <a:t> </a:t>
          </a:r>
          <a:endParaRPr lang="en-US" sz="2900" kern="1200" dirty="0">
            <a:solidFill>
              <a:srgbClr val="00B050"/>
            </a:solidFill>
            <a:latin typeface="NikoshBAN" pitchFamily="2" charset="0"/>
            <a:cs typeface="NikoshBAN" pitchFamily="2" charset="0"/>
          </a:endParaRPr>
        </a:p>
      </dsp:txBody>
      <dsp:txXfrm>
        <a:off x="1941290" y="171447"/>
        <a:ext cx="6557448" cy="2606050"/>
      </dsp:txXfrm>
    </dsp:sp>
    <dsp:sp modelId="{116A42CF-A5E0-4A08-9D42-5577B5BD93B2}">
      <dsp:nvSpPr>
        <dsp:cNvPr id="0" name=""/>
        <dsp:cNvSpPr/>
      </dsp:nvSpPr>
      <dsp:spPr>
        <a:xfrm>
          <a:off x="533388" y="4190992"/>
          <a:ext cx="1338115" cy="2377465"/>
        </a:xfrm>
        <a:prstGeom prst="downArrow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F39B9-0A8C-483D-965A-48F8B984D761}">
      <dsp:nvSpPr>
        <dsp:cNvPr id="0" name=""/>
        <dsp:cNvSpPr/>
      </dsp:nvSpPr>
      <dsp:spPr>
        <a:xfrm>
          <a:off x="2286008" y="3200395"/>
          <a:ext cx="4949952" cy="329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0" rIns="312928" bIns="312928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n-IN" sz="4400" kern="1200" dirty="0" smtClean="0">
            <a:solidFill>
              <a:schemeClr val="tx1"/>
            </a:solidFill>
          </a:endParaRPr>
        </a:p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শ্রমের চাহিদা বা শ্রম নিয়োগের পরিমান কমছে</a:t>
          </a:r>
          <a:endParaRPr lang="en-US" sz="4400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2286008" y="3200395"/>
        <a:ext cx="4949952" cy="329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AF8E8-409A-4BE6-8879-A56366861EEB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B6AEA-9B6B-4916-9EA7-2DAC6E0E5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6AEA-9B6B-4916-9EA7-2DAC6E0E526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170FB-B55E-475C-94D3-E8C13D953E81}" type="slidenum">
              <a:rPr lang="en-US"/>
              <a:pPr/>
              <a:t>14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EBD-1434-457F-B5B7-4BE886BA8C2D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2B55-FF7C-46AA-BB41-840405795F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0914_ros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5791200" cy="4408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3810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শুভেচ্ছা ও স্বাগতম</a:t>
            </a:r>
            <a:endParaRPr lang="en-US" sz="72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6324600" cy="944562"/>
          </a:xfrm>
        </p:spPr>
        <p:txBody>
          <a:bodyPr>
            <a:normAutofit/>
          </a:bodyPr>
          <a:lstStyle/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শ্রমের চাহিদা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0"/>
            <a:ext cx="3245304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" y="1676401"/>
            <a:ext cx="4267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কোনো নির্দিষ্ট সময়ে </a:t>
            </a:r>
            <a:b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এবং নির্দিষ্ট মজুরিতে</a:t>
            </a:r>
            <a:b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 নিয়োগকারীগন </a:t>
            </a:r>
            <a:b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মোট যে পরিমান </a:t>
            </a:r>
            <a:b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শ্রমিক নিয়োগ করতে ইচ্ছুক </a:t>
            </a:r>
            <a:b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তাকে শ্রমের চাহিদা বলে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2800" b="1" dirty="0" smtClean="0"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শ্রমের চাহিদার নির্ধারক</a:t>
            </a:r>
            <a:br>
              <a:rPr lang="bn-IN" sz="2800" b="1" dirty="0" smtClean="0"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মজুরি</a:t>
            </a:r>
            <a:br>
              <a:rPr lang="bn-IN" sz="2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বিনিয়োগ পরিবেশ</a:t>
            </a:r>
            <a:br>
              <a:rPr lang="bn-IN" sz="2800" b="1" dirty="0" smtClean="0">
                <a:latin typeface="NikoshBAN" pitchFamily="2" charset="0"/>
                <a:cs typeface="NikoshBAN" pitchFamily="2" charset="0"/>
              </a:rPr>
            </a:b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নিয়োগকারীর সার্মথ্য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b="1" dirty="0" smtClean="0">
                <a:latin typeface="NikoshBAN" pitchFamily="2" charset="0"/>
                <a:cs typeface="NikoshBAN" pitchFamily="2" charset="0"/>
              </a:rPr>
            </a:b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0"/>
          <a:ext cx="8839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286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মজুরির সাথে শ্রমের চাহিদার সম্পর্ক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sz="88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6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কাল্পনিক শ্রমের চাহিদা সূচি তৈরি কর</a:t>
            </a:r>
            <a:endParaRPr lang="en-US" sz="6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n-IN" sz="6600" dirty="0" smtClean="0">
                <a:latin typeface="NikoshBAN" pitchFamily="2" charset="0"/>
                <a:cs typeface="NikoshBAN" pitchFamily="2" charset="0"/>
              </a:rPr>
              <a:t>শ্রমের চাহিদা রেখা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7890" name="Picture 2" descr="https://encrypted-tbn0.gstatic.com/images?q=tbn:ANd9GcQC6CLITdrg3A_uPeefXMCXiX7ErujuJVK8xx0AgFjj4rtg2h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676400"/>
            <a:ext cx="47244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676400"/>
            <a:ext cx="4267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যে রেখার সাহায্যে </a:t>
            </a:r>
          </a:p>
          <a:p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প্রকৃত মজুরি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এবং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শ্রমের চাহিদার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মধ্যে বিপরীতমুখী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সম্পর্ক প্রকাশিত হয়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তাকে শ্রমের চাহিদা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রেখা বলে</a:t>
            </a:r>
            <a:endParaRPr lang="en-US" sz="32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1331913" y="1989138"/>
            <a:ext cx="0" cy="3744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3850" y="1484313"/>
            <a:ext cx="3095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800" dirty="0" smtClean="0">
                <a:latin typeface="Verdana" pitchFamily="34" charset="0"/>
              </a:rPr>
              <a:t>প্রকৃত মজুরি(টাকায় প্রতি ঘন্টায়)</a:t>
            </a:r>
            <a:endParaRPr lang="en-US" sz="1800" dirty="0">
              <a:latin typeface="Verdana" pitchFamily="34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331913" y="5734050"/>
            <a:ext cx="6048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011863" y="5805488"/>
            <a:ext cx="2808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800" dirty="0" smtClean="0">
                <a:latin typeface="Verdana" pitchFamily="34" charset="0"/>
              </a:rPr>
              <a:t>শ্রম নিয়োগের পরিমান</a:t>
            </a:r>
            <a:endParaRPr lang="en-US" sz="1800" dirty="0">
              <a:latin typeface="Verdana" pitchFamily="34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1908175" y="2133600"/>
            <a:ext cx="4824413" cy="33115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 dirty="0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804024" y="5157788"/>
            <a:ext cx="1730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n-IN" dirty="0" smtClean="0">
                <a:latin typeface="Verdana" pitchFamily="34" charset="0"/>
              </a:rPr>
              <a:t>শ্রমের চাহিদা রেখা</a:t>
            </a:r>
            <a:endParaRPr lang="en-US" sz="1800" dirty="0">
              <a:latin typeface="Verdana" pitchFamily="34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1331913" y="263683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>
            <a:off x="2627313" y="26368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1331913" y="35734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3995738" y="3573463"/>
            <a:ext cx="0" cy="2160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>
            <a:off x="1331913" y="4508500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>
            <a:off x="5364163" y="4508500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914400" y="2514600"/>
            <a:ext cx="503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১০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025525" y="3429000"/>
            <a:ext cx="57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৭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1016000" y="4343400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৪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2400300" y="5805488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১০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3771900" y="5805488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২০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5181600" y="5805488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n-IN" sz="1400" dirty="0" smtClean="0">
                <a:latin typeface="Verdana" pitchFamily="34" charset="0"/>
              </a:rPr>
              <a:t>৩০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5410200" y="1371601"/>
            <a:ext cx="3733799" cy="138499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প্রকৃত মজুরি ও শ্রম নিয়োগের পরিমানের সাথে বিপরীতমুখি সম্পর্ক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685800" y="228600"/>
            <a:ext cx="7772400" cy="64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bn-IN" sz="6000" dirty="0" smtClean="0">
                <a:solidFill>
                  <a:srgbClr val="174174"/>
                </a:solidFill>
                <a:latin typeface="NikoshBAN" pitchFamily="2" charset="0"/>
                <a:cs typeface="NikoshBAN" pitchFamily="2" charset="0"/>
              </a:rPr>
              <a:t>শ্রমের চাহিদা রেখা</a:t>
            </a:r>
            <a:endParaRPr lang="en-US" sz="6000" dirty="0">
              <a:solidFill>
                <a:srgbClr val="174174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7000" y="2209801"/>
            <a:ext cx="38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038600" y="3200400"/>
            <a:ext cx="26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0200" y="4191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298" grpId="0" build="allAtOnce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6" grpId="0"/>
      <p:bldP spid="12307" grpId="0"/>
      <p:bldP spid="12308" grpId="0"/>
      <p:bldP spid="12309" grpId="0"/>
      <p:bldP spid="12311" grpId="0"/>
      <p:bldP spid="12312" grpId="0"/>
      <p:bldP spid="12313" grpId="0" animBg="1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5260848" cy="533400"/>
          </a:xfrm>
        </p:spPr>
        <p:txBody>
          <a:bodyPr>
            <a:noAutofit/>
          </a:bodyPr>
          <a:lstStyle/>
          <a:p>
            <a:pPr algn="ctr"/>
            <a:r>
              <a:rPr lang="bn-IN" sz="40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যোগান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0658" name="Picture 2" descr="https://encrypted-tbn1.gstatic.com/images?q=tbn:ANd9GcQqE9dkqAZ7ipR7afYfMV8xWmfo709MvICZOEgZXP8LFNNdU40pA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5867400" cy="3993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6600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যোগান</a:t>
            </a:r>
            <a:endParaRPr lang="en-US" sz="6600" dirty="0">
              <a:solidFill>
                <a:schemeClr val="accent5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1202" name="AutoShape 2" descr="data:image/jpeg;base64,/9j/4AAQSkZJRgABAQAAAQABAAD/2wCEAAkGBxMTEhUUExQWFhUWGR0bGBgYGBwfHhofHRodGhogHSEYICggHB0mHiAcITEhJSkrLi4uGB8zODMsNygtLisBCgoKDg0OGxAQGywmICQsLCwsLCwsLCwsLCwvLCwsLDQsLCwsLCwsLCwsLCwsLCwsLCwsLCwsLCwsLCwsLCwsLP/AABEIAKsBJgMBIgACEQEDEQH/xAAcAAADAQEBAQEBAAAAAAAAAAAEBQYDAgcBAAj/xABBEAACAQIEAwcCAwcDAgUFAAABAhEDIQAEEjEFQVEGEyJhcYGRMqFCscEUI2LR4fDxB1JygqIVM0OS0iQ0U3Oy/8QAGgEAAgMBAQAAAAAAAAAAAAAAAgMBBAUABv/EAC8RAAICAQQBAwIDCQEAAAAAAAECABEDBBIhMUETIlEFYTJxkRSBobHB0eHw8UL/2gAMAwEAAhEDEQA/APbyOmPlKpIB+3THWBMpWBLRaCSfYwfvOJkxX2m7SplhpWGqn8M2X/l/LHllTOAuzuAzMSSeUkycDcY4j3jF5nWS3yZwsqV/DjPyOXMYi1zLjIcQpVgiuiEIVcAiPEpFxpg+UcwSDi349me9ydXSmt9BIQcyt7WMkRIHOIx4Nk+IslQMDYGTino9vamlqbBlVolqT6XHWDBB/wC31GJwo6nj8JkuykfecdjsxVzGY7ujVdHIO7EKBYX0jxdReZjHrnaTMijlH8V9OgGYJLeH554mOyPA8gVWtl2qBqhEy8NqBLQVFoF9rQPfBH+qOZIy1NQfE7na34SPzYfGDNhH+Y0AO6LPMH4jVQs9KmpqGmylWBOkEreIhj4CY/xiVyuTZ31PLXnTtrJ6xsJ39QOePQeyVJC1WofEqWm+yiY9d8LWoPVqFhTFPWZUWEAuQQItqi5v8nFV2GLGJoriGbKYLw3IGmraSxYqZIJ0zEmDO4AP288YdoOCsjCohZmIlpa7EATHpqG564ocpkjUPd3FNRqXQDLnYizaipn788a8TqaqwSoqKTTdmOmSAG07SFJkc73GFYCz5BXmHqwqYqPiKeEZJe7pVWh6hJ8L7DSYlQsT6k85w3zSUS9PvFCkXY0gKYM2IIQAMIJ3vvcThBkayKTUYEUlgItpb+p+PjHzMcSNYmF07CAZ0gedrzj0QVQtTzDOzPcJ7W9nR3ZFNLoPAV+kpclSPwkSWU85I6YDzGRNCjrqgSq6YtJYkkelre+HXCuKB6dMO1pK730pcyTYiABOCaCd8O9sNBLmRIDHn/EVWAF5m/LGFlam2jwZtacEYrPnr/f1kBl+C1Kg72qNAN42IG8tP0iPfFVwng6UqZrOkAkCmhkFzuLbhefoCfMGZGj3h1PPdqSyiJ1EH6jyYztPOeQEdcTzBYEufpkKonwhv1badyY2GFZMx8/pGhQnQ58mfEzx0mPxCQIALclgbXMAACANIBHOY4pm2bMGnT0AIsFo3YABjb6riNwLY7zHEFA0UiS5kNUDWB2OmJJIEqL2kmL4wzWTeii1FplpOmByMWny8/LHYUprPcS1HiMcjwmmjBzqeoRJZ4sbWAG3MTvj5/4goqAKSzFmlUGoxy22Ft8c1cnUqUtVZgsAkJTJ9PExufQQPXDDggVabKqgDyAG45nrtiwfkwl6oCb8Ep59y1TL9yindajG/qApE35NOHgo8ZUE6sqYv9TT/wBy6Z9Tj72YrGmpplajyQS1NTUVZFz4Ln2w8zXGqKnSoqm0HVl6wP2Q74B++pICni5O8LzfFKsMTlUp6isksWEb/wDlrpMHzwfSo5oue+7l9ADAU+80vMBwwbeELEDmYsdsKOF8SKU9I75NTudPd1AQC5IElY23w6y3Fl8Nqg0n6vERIlgpP0gxyJ9sA4vipBClTyYyzlFdHgovWLh10LBJlCJDFhAmLSIxA1VYfu6lFKlQ1NSkSW/CD41IM3mD1xXZ/jJpQ7MQwYzEST/DIUCANr23wh4rpUK+/eDWAgTWjaRqcDSLQANYBsN8LLAAIAaEyz8COc/xJURWCAUAAClMKQWZiQzKfCJBBJOrbrsubiFUmpTDsBSOplAWXgEk30s4IvvBkcsfcxwqpVpUIL1UEK7O0Jp6gxGsTMiTKnnbB+Uy1DLKJZC6hkV1UoWVmJJYGzOSf9pFsJ9Het1Z+8AIzzha9N0q902p2pVIhCLtJEnrJi33tE7xT91lRSqKHYuCFbSwUCwAYTe3L36Yb8R43FgYNvpAE9ByJ3jxbA4nc5QbMyWdgTsQu3O1/bni1hwDH5llMQFRYudGwVV9LH55e2BczxNGaNWo8goJM+QGNG7O00qsHZqsATqsJPkpv6GcEhQtkAA5ACB8DFokSyiwKnXqsSEpFfOrK/aJ9satkJINSqWPJVAUfJv9vfHKGoari8ACb7eUdcHU8uDz9ZxFxlXwYqz2URyANRPOXn8zA9sfsb8SqaGU+R5HqOmPuGL1KuUkNQn9M0ahIuCD5/3GEnGs0KK5lpEiizxzEgxvyJG2GeWzK/pz62wLx7JJUoV2CguaLLPUQxAjbmfnFw8AxJFT+fKFWUI/2n7YzzDeH2nH3KU/3jx9LDl5Y5e2M6uY4iuIszesCVBN+mBqeZ2mxw3yxP7xAJ1IY8oIP6YV1cuwI1LuJ32w5XriQMW4XPYf9FaobKVmsSlYlJi001DRJtIMT542/wBWM4y0cs7b/vOWxOgbDoTPthH/AKV8HCUa9cMwqVAAiiJ0q0kiQZ8UeXhwN/q1xZnGSo3tT7153mpBA32BBt6YPJylfMlPbkH2/tEvAs8EpZhVJhmABHMkAnlb5G4xtmazKqgMxI31MYU6SQLneAduo64TcOT90rfhNVp8oCX+ARg7OcT0GmFkkhyB6yAL8htjN1FtkAE29FQxljLHsx+6TxeLvZICi48PIkgb6bH56zPaXMsK+oGYQrvEqAvuLicP+BuHpIIgooUvGxAVVmY8JBMjyMYlO1CL9QsoHiaSwJJkkDoNjA53vOC0xrKDKuuohvnzFGfc1KgnvSq2ULSZQLXu0z9scmsYKFjExf6h/wC0D9cK8znBqMBGAtqEmfPxHmb7Y5yzksCTCTe/S+w5X6RjSLuLmUEQiPsnmiDTUXuFHlJgE9cX9ep3qrSpnRlqYgnbWZk33N9yNzz6R2SylIqNLSZDAadMQeQKgm952wzzecgBCYGyrPLn7DmT/nNbiaCtSAeY8r54FfCYVfYAxA2Bkxt0G0WOEvEalrQAt4NiTvJ6GdPU25zgUZ8HnJmFvCjqep9vbAmd1R4p8uXqY/TlGK64zu3GQxFUJnw7Lrrpr+Ek/p/jHXaHtDStSQlip/CLA8/Xpbbz3wvz1YqqhZkgjzuT+mERQJUXkBi9ixhuTFlgol7TFRkQMopq4MaiC5G5IUfT6t8YK4XwakK5dlJZSCoZid1N4NuR5DCdu0ZdUFNCxWBJAA2jffBlOhmqzFmYICBOhQDEEQDcxBPPEix3IY/EsOFZlmDgkzIMTfbePb7YMEsAp1W2kfl5fA8sTnZ/gmUy9VamZpitvp1mSCOenncGB/LFHm+1eTTw06KmLgaDAmYs0Cf5YW2OzcNc1CqhGoj6lMbAaRy9WEj39sa5zJs9CqEXQzIVBL6J1CBdmFjfptY4QUu1jt3ndItLYSAt7SfpAvcdeWAa3HqrFVLRzc28R5G3OIGO9OR6pMbZXJCmNWZr01IEHukknYQGcgcoup8jgXK8Xy9EMKYp3FyfFUexF58Ki5HhAEE7ThFn8+GqSSSNBA1GbkEE+km2EpzKq1+dhhgUGJ2AcyrzfahmaSLRBLAn7A/a+BTnWZV1NNht6Yma/FaSz41adlBk/bBuTzDlQAjry8QibeWphbqOeCK8Q0KgwmqqmvS8INmkR6YqaNMuVCKSegF7CYHXbbEZlqdRitR6irpmBDkn5Atz5YPOakR31a3NRTSbcyysR7YErOLgkkQfiwjNVbwbWPpgA52kJ1Os9AZPws4YslEgnulc/wC6qTUPvq29BAxgd0hUW/4VC2g9L4mhCBauovyeYeahWm5DEaWK6fu1hywXUy9c/ipgdS5J9gMb1xefvjukAbfGIJjBjPzFJ4IzmXrn2BP54+Ycul8fsduMn0F8z2Ph2b7wFgNN7AHUYA6mb9d8NlzEaTMA7zt/nHhj9rc2PDSqGmk20opNhNyRzw44L/qFXV0GZAqATyCtfe68/b+l3M25KXuZ7GxQnqXGOzuVzCMWpU9ek6agUBlMWIIv7Y8TocPDGarFQSQoUXYi5ubADrBvyx7BleOUM2kI0GD4WEk2v5H2OPI+O5f9ndVUgwRJAjcztPt7YoajITQHcv8A03TjLmrJ0BcC4p3FOkVSlV7xo8ckwAZmTA3AsFG2JcpVdgCYHNi3hjrJMAYvSk4Br5JJJ0iBcwN/P2xWxanb3PQan6SrVsND4jvsx2nyqUadMeIUTaGKVAReYb6kPUeYO+J7tnmxmM2WVtQWkqqbbAW2xjxMKEMQDB97YS8LBZ48tyQN9rm2LGLIzDvj7zN12kTEbr3fbr9IfwkAZd5JnvIWPNVVvaCcNuA5Na+e7xdKokc4nayLzJE9N8IuG1dQNP6YqEzE20nFD2boFaLsoGpjtJlgCGEWvy5jbngMppiYrCoOMKT3KP8AaGVjCQrE61kiGKoeUlY8/OMSnFuIK1Du9QOooUA6kDXJkmAJHtyxRai4eJaQCWBA8TCE0lI529N98JOO9k6lOj39F6VTuhNUIx1AW8QDfUoEkkRHTAYVAazAzZLUg/8Af96kfxKiqwALnbDLIcGWtkW271Kh0Rq1FiASG/DpKr4TvM3EEYBpBS4ZzeLH3wZw5mpVgwb6pkDaCYH8xi9v91Skcfs3TjgmuuxXWKaoJZmBMQQAoA3Ow8o8sFnh1UOWLKSfpkLAHoZj364YjIqlMuPqzDT0gLIMdCWwSKUCCghfCxAvJvffpM+uKuVzuoS7pcSMm4zjhPD3BZtJLGN7/HKPt6Y44utjqJ1QZHr0/pityVRaVKATtquPCeVp5+Qn2xKcY4grkgkgg2gW942+MAxPEQ5Bc1EFdZK+Sg/nhDW8VX3w+zGY0hjCmVAMqD8H6gfQjE9kF1Vb2BO55fGLuIUsquZ6J2d4UHMtChVBhQL9LGR84b5asihSTdiBcxfodreWF2UrMqlu9AIQiFTV5AySoB5xBjzwuymRDEKatUhV1xYCx5wb+kjAEcw+1jjjGdQZghmCqqMVJ57abnE6/EkBaDMxsCZt5YIr5SmrH90kwLkE8pBucagACB4ZuNNvyxxqEqk9TKjmqiITo06jtKzyAtO9pv1vjSGkk2JuQCbWA5iDt5YCfLQQxYmDO/OfyAx9r8UX8JnkP754kKT1B4H4oTmOGwFdmYki2mABfnOok++BxwjLt4mDOf4n29hGA81xIsBqaRyBBAH5DCmvnYNvzE/bDBjI8xbZVPQldRy1OmPCir/xAB+d8F0mEYkMj2gM6ahJG0xth7SdmE6lVTsQNTflA++BZYSsDPzsQBfkPyxzUeTHP++mBeII0qEc6nbSNSm0mBsdvbBi8DcGTmDM/hpKIjprJOB2/eNGQDxPhJQ6DuY3x+/baVrzpDExNpiPtjXL8N72ozPVqvp5MQNU9QgA9sUtDJIBZbECPL++uI4E4uT1I48Yo6QohmncGSeQWB8zHPBVOrU0ljSYR0IP674aZqiq11poqgFC1gJBkDl6nH6oWFpPycLLiMG8+YqLV2uKLX5sQP79MfMG16xA8/XH7HbvtCp/mRVTiLczII2E/c8zjXJC50GJGzHl68h/PCVahwb+y1URXZCA4lTbbrAMiRtIEjacXTUzgDKvhec7lTrZ9Fip6GL6WHTrbG2a4gtfSdYZiRPIm43AJ+cJuy2UbMVQr6u7XeD9rc8MuKZJKGZFOmpUa1+okmLbHy6Yp5mUnb5mx9MTIr7x+E8H8o4qsSIHP+zjWhQhTPX22xxQ8Vx6bY7zTMEMGD1tb5v98Zg+J7F+OYo43SUIYECf73wg4apWqAwIgA3EWOxvyIO+DkCpVnMK9UFWAm4DFYUgEBLH257jApqP3il3LMVCyxJMDbcmAIFtsaeJAi98zyes1DZ8h2rQHcL4Zw0PVqhlJE2AO0t/fzikTi9CnTWkCzGmsLUpqGAJ+rTLLPIarxBjecJjkK2ltAM1fAGmJAAL+wEA/wDPDVuyINAEHSyiZB3J9xAwTKoNvKG7IVrH4m/DMxTrOvdNrIfU+qzotNPCDIBKlgASJG0mcc9rK3dZN95quEEdB4m/ID/qws7H8PenmK7uCCqBQL7sZO//AB++NO3BZq1HLrfQupp5M9z8KF+cJZR6gVZKlmW2k5QqA1Ib/bA9TYY3rOyhIALFgq2MEARPUiT9sH9ns82WqVGphNUABmpoxAvOnWDp9sEdpV/+vJ0xqVWAAiNSnUQBYeIHbDWIDzhZxkCfOI5o1To/CiwBYD7+mCuFZtQVWorACPEATHl4bkeoOEpqRqbnzn1/lim4JRgEmdBNiQOvP+hHvhPfcsuQiHbDOKcYpCkdJcqTYlSAY84AI9BiSz2f2gQOkhhJ+GX3GHnGisk02pkDYCJJPUSZ9bYQ8RpMQAu5IA+RtiAQW5lLkCM+zvZNcz469UUqIN/GFLc92B0j2M+VifROA9lOEEmkuXps6gNPeM+oHmGm/mLRa2PM6tbxArBAAAB8h/d8NMt2jehoqimJpEHUOamzr6EfeMTqUZ09pNyVS5cdqOxCpSZ8qCSo1GiWMOBchWa4b1JHK2IDhuWZ5LaEhTA1MbxbZYF+k49c4jx9FoK6sCXU6fPa/wB/vjzLvlQMpRz4tI0oxiGmZiACoPPFT6dqHyBgw66vuQQQKMX18u5KgugBIE6GJ6blgPePbHNejpcqXBgkApsQOYJm2N+JVe8YFKbwv8Jj/OFtR3mSrRstjyjynGkLMG6Pc+Pk+8kl2IBuPDEabDwgc8T9eoF+geXWfbDzMZllBBWA20+VtuXL7Yl8yNL2++HIai3Wxc6esSL4Bqm8z9sFZukFUENqUmD4SCD0vuPP7YGNUDYWwy7iSpXuchJmbYrez1bVQufptiRqN98UHZsJ3Ta2qDxWCwBsN5BwLDiSp5jbjjU17sqS0Osgc7C4nrexGHZ4kgHKeU8j7c8TmihILPVa8hVKgeUnTM/IwalagD9NR/WoQP8At0zgCIdzbLZgLVJ1XYEAzbefy/XFDQzoC+NgIiFIN95uLdMTaZlDtQoDzIJI/wConV8Y+cYy6aoo1PD4ZYGoskjxQrs0gciY9MBVwxcIzedQ5gO0DwWaYgkicb/tyEfWn/vUfmcLhkaBOzuP4nn1OCa/7MpApUl0gX1Isz7E2jqTgGQGPVn+INns9T2FRWM3CeOPXSCBj9htRqeEQIHLSAB+WP2O2rD3ZPiQXDsno8TrJ5A8sWNbIUKlJXqGC1OmKRUi2hSraxEyGn2O/SdrVRjfJZyBDEsokgE2BO8dNhgcm5uRHYdiAqRxPTMjlnakq5M06biBcTPIkWIB8yMRPaj94QpZmqBrEmSW6SIA9bC2Kjs29TKKMxmKTimplixui2glN9yN72sOqjj7oCe6hxqmneQbFhcXuvPCBhZKJ7uaGDU4WLrdCh/PxBv/ABGoQEWGqfiZbge4tOOaeXqQwJm9zadhvJsMHUqgCiFg84Mj2MX+ML6uYmoUVolZ0jyMEkA+Y+MIHJNCbT+1QWMxzOUpVmXWCIYAssT0sYPPAnEeAlM0KdEVKheNMgxTnbU34gLnlA9MH1GSmoDMqnkCfqPpufjFbwuhA78qS4XSBpnQJk2g+MzpsAYDCwJxp6Fd5ojieU+u5PRdcl99wbtJw+kadGj3p0IhUOP+XiMDqQD13wsocHU0UXLZ/TVkmNdiOQMSVMAxysRjLjXHtdU+F6ZNl7yJBH2FuvPGGTqVjCEqdbAAstJTOwg0j8yNsTqgRkNStonXJi3So4LkHOlajrVdmlnUEAgW+0ffEX2v4iEztcBPESpmZEFFI9IFovtj0rgVH61X8KhF39J/XHnHH+CPSq1HeaodmbvEDFSC1gCVG220bRbCcKEg5K+07LlUZBjurF/7/GJsihBLEyzg28pn+/XFFnsoXbJuJlqDpuTem1rn/nidyuo1ZPJtMdLEf354u8hBySuTelUZb9HX+YGByGiLjVNCxJpeFllqlrQefv64ecCcCgJBLLN1mT0sN/8AqtgClnhpfYSenr1xhkq2qmQG03gnbfrjrWop8rN3Nc9T1NquD1uGHrpIA9h/XvL5eFd2g6QAsc2aReSZhZM+mOwhFvqI6aPnYn5xqtDwopJMy5nqbD4A/wC44pZHoR2NbMRvw2jVqK3eCnJuWaAOt+QwX/4DXy1cg5s06IJl1LspWJ+gEEyCBBidQ5HHOU4Q71HWAaQMn92zT5eEj8xgDj+Zp6wqAqqD6V8OqNh5Af2TjRVt1VFsABcP4FxNippNJ7tvD0CkEEDyBAx9zmbbW5mAWYxNhJt9rYG7OUqmYZiqSEWIG0C4Anf9ZwzinTQgooOzLpANzHP9cLxqi5GruAzWLi0VSRII9sZmsZ0rP0k/yHnjUJR1AJRpiNrSfeTB+MdOtIt4qKG2wkfYc/PFiLJgvEeIpoQCfOV/Xn+mFegEht5k4I7SFCy6VCQIIXa22+2BqCSLAwMGF4gtk5owfNICugXklvToMK2EW2w7prBjAWfy83xymuDCyDcLEWP64pEyuhVA5D7nfCjhmXRqyLVJ0Ew0b+X3xS0OE0D41XfYRMXIM+K+CYxIFQDJqSsdCRg6hl23vjerTSyxFomCvxpYj7Yyp8GpHfUfMn+s4BiPmMUE+JqVj0xjTrRWUEhgfwzaBBi207e+O63BqIgDVfoTywRleF0Vv4tUWvt8gjAioRJ6qEFAXYhQoJJCgnw+Q64zFOTsRPUYxzlNhtUYn8I0pv8AGNKORqkDVmL8wEFvL6cQRGh/HMb5QmIB2x+wInDKkWzLeyKPnw4/YGh8yfUPxI419ZhQSevLHpP+mXZilX/+4pKxW6ksVJYEETFmWJkEHAtDsotE0GqAHUIKgGxHJjED5vBubnFDnTmqRpNlEpliQrByQFESGIX8IiDB/wBsTOEtqKYBZaGntCWPMf8A+qNZaHDagYrqqlUHLdgWgeSg3x5tX7Pmlw/KZoOp71oam3jEy5pkFWGk93Yrf88Nf9XOOiqtKjqV2sWCbLEjz0lmvEzCjBXaegU4bkKYGmZqab2lRAveQGj1nGgxsXMZLUkiQWYrFB4atVbf7iR8GcKczVqFtWtpZbNtqUkibcpB+MN86ogz98G8J7ONXzndMCKdGnS18vwKdI6S2q/QHC6UcyyMuV6Xcf1MI7I9lRXirWkUx9IBAZyOZLEEL57nyxa8XzvdKRAFjBHMRsQefQj561PB8tSpqJCoqjkBtyFsSvbHh1XN942SUFUgtJjUwPiVOrRvsOUzg9PrPd6ar++Zf1X6Y725ycDwev1+Z53x0swV4sGMn7fywR2RyOqsKoutKSfUghR63n2wXk8saqtTqKyU1nvCVIIkXUBr6vUW3xScOyapSCUk0KT4FvN7SZuSeZN7dIwWrSlOQxn0rJtX0iPPEp+C1RSy/eFYLSRMXIIgW8vfElwziPfKB3etWHichjB8gsexm3SMUdcPVH7PSQnuydTEeFYBBJJBAg8jeYIB3Evl8q2UdaFUhpEq42ZesG49MHiJwadSBfk/v5lfV6b9u1RUNVdH8pJcf4b+z1/HqFM+JfDEgRsDzHX+eKbhNZXyebVWIWFdWcQQAw3AJG3TAnazJkUzVUA0w0aiJAJ8vtjHsrxYVFrUHTL6GpN9KFXMXjwADeD4vnGdmrICyib+BHxqMeQ2a7+YteE1qrh4iGUETIB2NxvjPhjfV5Hn6Yb8a4pUddDEsLWNyP8AjIkdLYz4f2Yzmln/AGeqFN7rciOSnxH4wlyFHJgk8zmlVDDSy6m69R8b44zeZKuJUwBsGA5QIMGDbaMb5fJzDMCNJ5yDPSOXnhRxHM6mbl/n+uNb6f8AS0zJ62X8PgfMoarXnG3p4+/P2lH2P4qWp1VLaCeeogAbbi8+l52GJrjHZ6v33hqd+Haz+KZP+7WAZ87/AKYIyWXammvba0/h2Fve588NuF5rUYJsbGcIb0i7DF0OJYUuUG+UHB6uX4ZTFEK9bM2aoVJCqTcSYt6CT6Yx4p2hSupFSkrA8vHIjmupv/5Iwm4txYZYxsTeBEH1wmzvGlddYgT/AH84u6LQfT2Q+oLfssfn7UeJm6nNqkyWv4fH+YXxCgLVKNVWpmwJDWmLGLg8pIG22F6ZhixJ09IBJ2PpgLhXENJa9m3HJgf1nGmUqgMBPM+98Z4RkYo3NdH7TR3BgGE04jlmYyQL/wB88a0YAAOw+1sG54DYEbfGE+ZrBZ3jz54YOoo8mDZgRUtsdsc1RfywG2ZlxOHOToh52AXdjsvr/LEHuOQ0IPl+F94YTfeZgDzJ5AdcMaGbp0hp73vDzYKQvyTf1iMAZrPDSadKVp/iJ3qHqei9F+cA6Z54ML8xbNcoatcOykdenkcbip4hsLCbXbz3tAttiby1fSwuZGxk29to9sHJmqnKo0eYUz6mJPzgWWEjkGMM8XFRDG5gekXwZo1WnScL6TljLMNQ+nwWvvMNPxjejVfXp0qxuZDER7FSfvhdRjNZufDRYVkk87C3+0+d8NkWDIMT0wFmMo1R1aQhW/1gm3qNsa1nqBZZDIO6Qw+zHEGcrcw1miDvj5he+YeBC1D5BT/OcfsBUaGE9LoOChDAGZtytsIO0fM9CccUULLVJhFCGXaYBi55GxljBGwi5gMqeey7wGakJ2kqPj0n740PDsuUKaFKMSSv4SSdRJgwb3xmKBuBM0cjnYygcn5kbwLstlXKIwetXqeLWzshVYsxFMggkXAJaBG84P7edlalDK0zSL1aNBWsbsgJkkxEoogTEgC83Ipa1FKQeolFNZFygCu3kCADyGBuD9tKeYBopCVTbu8wYkbMBp3MTAxqrqkbiqmENHqEtyd35f2ni3DmD5mirxp1iZ2gGfi2K3OdqxSr1AsEEiSp3IUD3tGJXtB2ezWTQVatIohbSCShvexCsSJAO+M+EcSpgE1aaGnUMXWSpA3HMD+Y6YMgZB3xG4nOM7qlnle3hVvpBHuDih4f/qDS5ggC8cv7Jx5hmqCqpIEHexMAHbHqXYDsjkq+W1VaKu5tJd5+kHrHPlha6c37TUsvqkdfeL/OaV+1uSrR3oVtJkalmD5Hl7Yxp1qb1Q6WpqNfPYCed/8AOMeOdhqFIytN4BuoJErNyGg8v7GMf2Oo9CsKQGpgtMbwBIDbfwgj4wnVK6gKWJuDhGAneiAERzw7iCMtSpbxHSNMD4gAc+e+E3aLL1K1Mk1dXdS6s26jmL+KDsZJjlhQvCM3lUqNYAKS0iAABvzt5YX5Hjr1SKOk6XMMeRXci9x0xyPkDcHiMZMDi14PiWeR4XTq5HTXXwFZIkja6wRcGYviEfgLZSuUNUuADBBIBDdQeY6fwziv7TcVZKCzU0KTBtYWlR13H3xN18934apAmACQCL3nf1wSIQrMfJ/7JzNbqB47/p/WM+wlIGrVrFNRpwEnYEySfUCPScU/FOMPBPLy3x5fwzjTUHAWxDM19m1QI9PDh3xztEtRAKciYLTuI5SN78xy6YoZtG2TOpPX8oDMAvHc57R8QNU6mN497f3zxEM6msgciNV/OLxh5lqPf1ghqBAQSSd4G4Wdz/XfbFJQ4WKRnUlGkLAoyliYtq/E5POY8oG3o9f9Vw48K4cQqh18f5mTpPp+RshfIfMyy1DwMzj6gREciNvIBeX8WJGvWfKuQy/UJWeYOxxe1goaPqYmQNIHuw5db/GE/EsktbUCFOkTPn1k3x5nTanY1+JuZMB7nn2ZzlSsY3k7YY1OyuY7jvQUIUSUBOoAb8tJ6xM4eZHgyoZtPn/jDZGQMmskUph4nxDmPiZxoftTswGKVWwLXvnm9GWsovhtlq7Io1f462xzmMpWFU0aKMzX0rSQsGHUaQSV232nfAWfoVqbaa1N6bdGUrPpO+NN/cblJRt4lBXr+ENzwgz9bzwSmcGgD2wpzrzhQHMKb5WnT0hmbaSReSeXlHnONq2dLwoEKOX6nzwvRcb6GjoDuefoMFUmaA35T54+94Ov3OMdIFgCP1xyfLEyJq9QYJyVe2FtQxgjhziYM+xj/OIMkGPKJPI4ZZF/3kjfRsfUThclBY8NVgejKCD7qBGOeHJVFTXrTpc6T/0/1wsiMBlUmWgK76BqgrBBmfQ2Nud740zqhV9dt/TnvhSuaIIBDgm1rzcmQVDT8YIzDgDxBkA2LqRbzO33wsrcNGo8wQnz++P2BTUBNiCPI/yOP2OqOuULcHpOoXU9RwY1pLbn/asqLbgxtuMFmlmstVWglXWGUN4qbLEkrcCWBHM+YwPU7QNTrIGAKBlB3AW/IAxp8om2+M+0nadSHpfUDIYA2s2xIMGYU/niiqvuFixNLMfaSjbTGNDtPUC1ErVL0hvqkMbwLcwY895xLZnPI1RqoojU7llJaNAmeUAmdjNowjfNBjFgBsMO8jnKtKGp1WpmI8JPuLYeMO02BK3r2AGPXmW1CkmbohagWoW8RqtmQ7hha6jw3FoUR54867Z5YUK3crELe38QB/v0xe8N4iaOXqZqvoLaZnTTDEfgBKjVJMQW9px5ZxDNPVqPXrNLOZvzPl0Aw/AhWUdTkDvY+JQZhmWjRapzpIRztACz0tHzjBOLVlRymYqC0+CoyiRtZCNvTB3EKbVlp6FLal0qqgkwNoAkkQPgY5ynYKqRrrV6NBd7y7fCwvwxw5mCmVUHqAn7xp2b7VZ6uwp1sw1SmqEnUqzGwBYDVuRcmd749G7M5/uUWAG1Elttpj15H4x5/kOH0KK6qD1H1Dxl9H4Sfp0TAO8EmOpxS8C45kUpUxUFdqoLatFNyBJNtoIv57HFLMxdwR4lvGgRCK7lv2oztMUNDLqDiNIMWmTc25bY82zuY0y6UdFOmHAYkEErp1bRMAj5xSV+0nC3BNTvw15lKh8o2I+MTHajimXrLSp06vhUMoVl0hNRWYJVS0wbXO+IUHzBx8NAOPcYqhGgrIUkb7iOh6NOAcq+nKg82E+p6+pwnzFJ28MljcAkyCRa3l5gHDfingSlTHJRPsIwyuKj3IJuKO0lIaKNRL6U01I5EuzCfk/AwqoZ8nDzL5g+NNAcOLiYNjuOU3O+B8p2fQ1Ll43NMgT7lSwA8zGIGQICGgEMzcCPuAcZy9PKM1SkGqNUYCUWWGkRpYiy7yfM434TTq1z3hAVR9AiFTzWd2/i3wg49UOoKkFgAGJuEUCySLT1i35lRn8+7DQXZ/so8got74QNN6luOL/fHBSp5l1n+MZbLqyLUDv+Ir4vO+mb4/dnM6lUMynUJ07EX3IuB9px5w1Q6RTSwH1HmTz9Bh/2X4wtCmaRsCxIfzgWMbbb4HLolXGQvJhetbC5XZujpiOc/bn+WFnEKPetTpatOpwCeg5+8TgnhssC7GZmDhfk8yHzaAHYkz7EfmcWdNiGNRcRlckGVffUsoBSy6BAQNR3ZiTbUTdvyvYDCLtae/pEG5Bsehwdxf8A+4TrO3vhdnGnWvrGNPxxMcXfM83asdsZ1RtghqPjI8z+eHHDuzNSoQ1T92nT8R9uXv8AGEkgS4AT1C+D9kKjqHqVKFIG4V3Oq9wWCK2n0aD5YNzHZGvBNJsvW8qVWT8OFH3w9pmBANsA8Vrgcrjnz9juML9X7R3oE+ZD52lURiroVYbqwII9jGA2ZvT0xVZvioqr3eYJdRZXP10/Qm5HkcS+fpGmxUmY2PUcjg1YNFMpU0YOxxplWAOMBjRN8FBlFTaQMb5IyJ9fbAmWMgeowVw1blep/wA4WRDVqMfcNraTp5CCfQ434s3haALyLR+mA2caT12tvzxjnan7t4kfofLAVCJ9xMxynCw/IEedr++PmG/D8sWpI2pZIH1GOXpj9iKhCqiftNwsUKjpTWoypGqqbAyJEhvEh8jc3thPSZqjS1+pN59cH5/MVXAy0wiMWcCIaoRBZiLsQPDcmPFEYf8AZDgFN6gavHcqbrqA1+urZBz5nbA5HCjmFplcrZ5EH4LwOoyd+9JjSIPdmQqkzGozcqOQG5wbl+ydaspqGqiLq0zc3iYgKoAjHpXEKOVamGq1GVEgfu21AE2CxDT7AYHqcQytOmFplyDybl1gMAQd5sMMxOhFgxObffImFfs/TqZWll6rM9NQgcBiPoAj6Ta4B35Y+jhmXyynuaap/GygsT5FhJ/LCzOdpDq8Ks0bQP1kAD0wFmuOuwaEVWNgb+h3aZw0ZFiCrGLeOZpqbM6EangF9ys/V5CbTblhSuWEy5k76jc+d2P5Y04vxMlSpINr29r/AJYB4FmzVZEP1T03H6zivlW/cI/Hwu2o/qju6IAMk+fXAGV0q6hkET+IAc/OJx12jqkQDPxgbJZw2VgSoPMmB53ge+EKLFwsz7WAEcV81QWYpg3O4AA+1/n5wJlMstUlmRNO40LA+efUkCPPBvEe5DaitzBUg6YJ5kKA0e8YBzPEGp2JQSpsgHtOn9STe+OA44h3zAXyad4gWxLCY/EJk+0Y54xmJqW5D+/zxlSLiXg6okbWHpv5zgKuxVSzbnDVEkGd5XN924bTqAmR1kYNbilRhFJFojrufUEgKD5gT54V5Zz+7Y22PthwZ1XkbEcweRFz9sAcSsbML1SvUnc3l4/9SZO1ySTveCD84e8C7O0KqgF3LNOoghAomBpZ1KuduY38sM+HtQNVFqUlqM5hQ4OkHYFgLxM2FzBHPG+S4RmnzAD6KKkaVWQG0J42IUzptcF7bAThw+LhBiVuTHanhSUqqilTKUyLePWCRY3JJB6gx6YXZXKGpURRz38gN8Pc1l6b9+ilu+Rm8LAktpYDe8ki5AtN1tIxhwHLkVWBEEWIPwBiDYMGq4MfcS/d0GIOwgRiX7L1SaxqdCAPdgf0xXcQyuqnpZSbbLc/acIuF8KNJYZgt5k+tvtggZDi+o+40xDo+5BP9BhYtYuZi4N+nqD+m+N85nViWOoeRthVW4mD5DoMGMlColsAZrM2y2RpIxYXckmY+n05e+DKaTux+RhOc2fQY4OfIwpjctIoUVKjWFSd/MnEpxbiGonG1biCmmdTGeQGFOXp622tzx1XOLV1As4GKzywBUqljJ6R8YrGoCCCNiB67focTOfyZptHI3GHp1KmQ2YPjoDH7HUYOLjfh9RoH0n1MH9Rg2mCGDAXBn+eFmSSVEYa0qpBWOW/yMLMmNaNdXMCZsY9yCCOUW2xzm/oqc7jlgbM1NTX+xN7nznGyUiRDVXIiYJB89zfAGEIfkc9OVp6RdDoI52Ftxj9jVMqKaDumWGMkHeYF5knH7EGNQio37GdkBWqBSdCi7tzgbxyk+fmeWC832T/AHzfstLNaFmKlZJV+ukag4HnoIP3Ljhuco0qyEuipBBOol58gW0gA7nST8YqOM18sKIZ3asrXVdYOqLmLch1xTRzt9w7lrUna4CHgcSIbszm2T6iom+hWYzHMKwK/bltgvh3ZuuqAObCINRVQDrAYk73Ook+ZxR8J4ll8yA1JSygwy1NQYdCJMEe3xhtxPhtNlUCkB5ix68tx64JD4Er5C3/AKkJmMlEiUPmux+wwo4lkCwvIPJunoYxXZ7LKh0hgD/t2P8AfrhZVoT19ThwiJ5/nuF1T/6sjeNMzHlJU/GDOzXDVUtUkljYMTc9duXK3TDriOR1SGuOnX16++ElTOVKCLKq+sSsEi20SOY8h84kklaEND7rMG7YcTitTphiBSpgETzaXPvBXC2jxZIiJPU7+X9jDDjvZ2q7tVqU2TUZBIMAHYBiLgCBOEbdn72qffHIgCgSMhDMTGGY42ukfqf7/PGVLKZhvEKLBRzKn8jc+9sd5SucsoUGlJO7orEk9CCGHocdvmqokyg/igjfpf8AXBba6hAjyYbwaj9Tbk2JPOxnCrjCmoQB6Rhzkiy0vGZY6iTEeQ5nFF2T4WBSavV07aqYhSecGDe5FrbR7LujcaBcQcD7K1alNHqg0kIWDUBUdB5/bB9PheXQjVVerJ5MFA3sApnyknDgUa1ZWbWVUtOgD6p/EJ+k+xsRjbL8LpUyZRV0/T3tNyG85bwxymCfQYPGjZDxAytjxD3Sf4mtJEp61RabtOkvoJUSLHcwYv5m+FPFqopVA2XBfL04u2nTLAEwFABmfqufPFT2ry+Xr0qbJlVerEghu7AH+0hSA3+dtsStbPVkphGo00Sb00RQR5jdT64hjsO2aOk0r58QyXQ+4M6oNVatVzVNBqVhCeJjZYkaNwAJJmPXH6hxAVHnQisV8drErYEAbekxj7TzlSqoQmr3ZBBYnQ0EQRKHxCwEEHCbNZruiNErvedwY633/PEBr4k59G2NA3FfMf18+FG5n0/v++uEea405MKD7XOB6udaCStupIv8b4HyOdUvLAew29N5+2C5lUKTwJstDMOZCNfmYH5kY2XIV7yqyOroD9zBw94dmkqCEJJBiOYx9znDxUcEkTNv0wQ5gZEbGaMnOJZCvRAaqmgEkCWWSQYMAMT9sLarEcx7GfnzxR8XBeoa1V9Rnwjko6AYlA0knqScEBFWYTlgJ8dwfth9QyoQCLg3BHP+uEdM4YZDO6JVroeXTzGBkEQ6tH6fywo7Q0wUB5qfsd/vGGObI6yDEN1/rjJqSEEMQQRt+WGp1EOfdclVIx9nHWapqHYLcA2x8VYwciG5INpJDe1sMqTNAJE/8QfvffC7IDnhpSrEC3xhZhVNaJm036c/jfGgF+vP+mO3VGUagPOf0xpl8jY6GgjlY/nfAGSIcjkKBMe32tj9jNaLr9S2O2n+R2x+wNQrirLZxw06rnzxRcE41UQka4nkIg+oMg+4xL06hBEYYcP4rU1ERSttNCkT8lJxJJhqliehcO41qOk+EkfWCFj1WmqyBf8AFzxU8D40KpdHZnVLKaZIVgI6nUDeDfljyzKcer3/APL3/wDw0v8A4Y9X7JcNp18vTqVQWZlg+JgLEwAqkKB6DFdkBPMa52qJ9rZvLranQljNtX3MGPkjHISs4BSiq+iKfuZxUZbh9KmfBTVfMC/zvjdlB3x1V1K1yNzHAczUWC2knqw/ITiUp8I4hlHaaDZrLuZYU28anmyaWAnqDv5Y9ZG+PtNRJwIZpPXM8zytDL1gyLUq02Jh6VSUMjqGALX82HnhDneEujsrAQLTqiRy5HHtpNsSWbeS5IU+Ij6R/LDUY3OaiLkRw6nkaT6w9I1v9shn2/AqXn0GB+PcRqJP/wBNVYECNDDUvlpT/wCR2xX5lFCMQqzoJ+leXlEY+vk0dPEoMC3KLTaNr4MwanmnEKnhY7co6Yuezz062UphDrp2EqApJQiRINx6856Yg84s6ByLifnBnZjNPRqVFpsVVVZwu4DGATBkXAGBK8Syp91Sh45mUy1mZih2XR4rC8mwgW3IGG+X401Sj3tOme7VSdRkmwvEwpg8r7ROOO2ORp/sL1NMuKdiSTGpZO5jCehWZOEkoSpIAkG9ws/Mn5w3GSF4iMgVsgLC+u5hWzeoMeYE7X9v6YEpU1WCyy5vcfZR16nfEBw6oxrhSzQXj6jtPkZxYZ+qaYcIdIDQI9Bv1Pmb4rOhBntdLqUzDaFoCMHWRebbkrFtvjCLMUqdUhVTvdIjbw269ftjOnXZ6iqxlbkjkfXrgnN1WLlJ8I/CLD7YAAyxk2sORxB24VRG6pPkBb88Lc0qJdYnyw2q/ThDnN8GgPkyhqVxqvtUCd8Jzrd8CeYI/XD39tOpWKmQQJm1zvHON8IOHfh//Z+hw0oCwPMgknDiPcJmht+nybvF/wABFXHKsEjmJGFVGjKSNxeME8fP732/ljjJNAw2Yl2ZyptjrXjPHycRUIwijmD9MmJn0wXpDH9ALnAWSEscNKginIsSQMTcArZuT3FKYFVo2/pgUNgvin/mH2/IYHK4YOotu4dw+YiPQzH6YNXzt67fOMOE7fH64fvSGnblgDOuLyCALb4bZMidJg7nfp+uEzmCANumC+GsdfyMCYYjBu8hSBqB5NuL7dcfMEZdpBm9+eP2Bk2PM//Z"/>
          <p:cNvSpPr>
            <a:spLocks noChangeAspect="1" noChangeArrowheads="1"/>
          </p:cNvSpPr>
          <p:nvPr/>
        </p:nvSpPr>
        <p:spPr bwMode="auto">
          <a:xfrm>
            <a:off x="155575" y="-1951038"/>
            <a:ext cx="6991350" cy="4076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data:image/jpeg;base64,/9j/4AAQSkZJRgABAQAAAQABAAD/2wCEAAkGBxMTEhUUExQWFhUWGR0bGBgYGBwfHhofHRodGhogHSEYICggHB0mHiAcITEhJSkrLi4uGB8zODMsNygtLisBCgoKDg0OGxAQGywmICQsLCwsLCwsLCwsLCwvLCwsLDQsLCwsLCwsLCwsLCwsLCwsLCwsLCwsLCwsLCwsLCwsLP/AABEIAKsBJgMBIgACEQEDEQH/xAAcAAADAQEBAQEBAAAAAAAAAAAEBQYDAgcBAAj/xABBEAACAQIEAwcCAwcDAgUFAAABAhEDIQAEEjEFQVEGEyJhcYGRMqFCscEUI2LR4fDxB1JygqIVM0OS0iQ0U3Oy/8QAGgEAAgMBAQAAAAAAAAAAAAAAAgMBBAUABv/EAC8RAAICAQQBAwIDCQEAAAAAAAECABEDBBIhMUETIlEFYTJxkRSBobHB0eHw8UL/2gAMAwEAAhEDEQA/APbyOmPlKpIB+3THWBMpWBLRaCSfYwfvOJkxX2m7SplhpWGqn8M2X/l/LHllTOAuzuAzMSSeUkycDcY4j3jF5nWS3yZwsqV/DjPyOXMYi1zLjIcQpVgiuiEIVcAiPEpFxpg+UcwSDi349me9ydXSmt9BIQcyt7WMkRIHOIx4Nk+IslQMDYGTino9vamlqbBlVolqT6XHWDBB/wC31GJwo6nj8JkuykfecdjsxVzGY7ujVdHIO7EKBYX0jxdReZjHrnaTMijlH8V9OgGYJLeH554mOyPA8gVWtl2qBqhEy8NqBLQVFoF9rQPfBH+qOZIy1NQfE7na34SPzYfGDNhH+Y0AO6LPMH4jVQs9KmpqGmylWBOkEreIhj4CY/xiVyuTZ31PLXnTtrJ6xsJ39QOePQeyVJC1WofEqWm+yiY9d8LWoPVqFhTFPWZUWEAuQQItqi5v8nFV2GLGJoriGbKYLw3IGmraSxYqZIJ0zEmDO4AP288YdoOCsjCohZmIlpa7EATHpqG564ocpkjUPd3FNRqXQDLnYizaipn788a8TqaqwSoqKTTdmOmSAG07SFJkc73GFYCz5BXmHqwqYqPiKeEZJe7pVWh6hJ8L7DSYlQsT6k85w3zSUS9PvFCkXY0gKYM2IIQAMIJ3vvcThBkayKTUYEUlgItpb+p+PjHzMcSNYmF07CAZ0gedrzj0QVQtTzDOzPcJ7W9nR3ZFNLoPAV+kpclSPwkSWU85I6YDzGRNCjrqgSq6YtJYkkelre+HXCuKB6dMO1pK730pcyTYiABOCaCd8O9sNBLmRIDHn/EVWAF5m/LGFlam2jwZtacEYrPnr/f1kBl+C1Kg72qNAN42IG8tP0iPfFVwng6UqZrOkAkCmhkFzuLbhefoCfMGZGj3h1PPdqSyiJ1EH6jyYztPOeQEdcTzBYEufpkKonwhv1badyY2GFZMx8/pGhQnQ58mfEzx0mPxCQIALclgbXMAACANIBHOY4pm2bMGnT0AIsFo3YABjb6riNwLY7zHEFA0UiS5kNUDWB2OmJJIEqL2kmL4wzWTeii1FplpOmByMWny8/LHYUprPcS1HiMcjwmmjBzqeoRJZ4sbWAG3MTvj5/4goqAKSzFmlUGoxy22Ft8c1cnUqUtVZgsAkJTJ9PExufQQPXDDggVabKqgDyAG45nrtiwfkwl6oCb8Ep59y1TL9yindajG/qApE35NOHgo8ZUE6sqYv9TT/wBy6Z9Tj72YrGmpplajyQS1NTUVZFz4Ln2w8zXGqKnSoqm0HVl6wP2Q74B++pICni5O8LzfFKsMTlUp6isksWEb/wDlrpMHzwfSo5oue+7l9ADAU+80vMBwwbeELEDmYsdsKOF8SKU9I75NTudPd1AQC5IElY23w6y3Fl8Nqg0n6vERIlgpP0gxyJ9sA4vipBClTyYyzlFdHgovWLh10LBJlCJDFhAmLSIxA1VYfu6lFKlQ1NSkSW/CD41IM3mD1xXZ/jJpQ7MQwYzEST/DIUCANr23wh4rpUK+/eDWAgTWjaRqcDSLQANYBsN8LLAAIAaEyz8COc/xJURWCAUAAClMKQWZiQzKfCJBBJOrbrsubiFUmpTDsBSOplAWXgEk30s4IvvBkcsfcxwqpVpUIL1UEK7O0Jp6gxGsTMiTKnnbB+Uy1DLKJZC6hkV1UoWVmJJYGzOSf9pFsJ9Het1Z+8AIzzha9N0q902p2pVIhCLtJEnrJi33tE7xT91lRSqKHYuCFbSwUCwAYTe3L36Yb8R43FgYNvpAE9ByJ3jxbA4nc5QbMyWdgTsQu3O1/bni1hwDH5llMQFRYudGwVV9LH55e2BczxNGaNWo8goJM+QGNG7O00qsHZqsATqsJPkpv6GcEhQtkAA5ACB8DFokSyiwKnXqsSEpFfOrK/aJ9satkJINSqWPJVAUfJv9vfHKGoari8ACb7eUdcHU8uDz9ZxFxlXwYqz2URyANRPOXn8zA9sfsb8SqaGU+R5HqOmPuGL1KuUkNQn9M0ahIuCD5/3GEnGs0KK5lpEiizxzEgxvyJG2GeWzK/pz62wLx7JJUoV2CguaLLPUQxAjbmfnFw8AxJFT+fKFWUI/2n7YzzDeH2nH3KU/3jx9LDl5Y5e2M6uY4iuIszesCVBN+mBqeZ2mxw3yxP7xAJ1IY8oIP6YV1cuwI1LuJ32w5XriQMW4XPYf9FaobKVmsSlYlJi001DRJtIMT542/wBWM4y0cs7b/vOWxOgbDoTPthH/AKV8HCUa9cMwqVAAiiJ0q0kiQZ8UeXhwN/q1xZnGSo3tT7153mpBA32BBt6YPJylfMlPbkH2/tEvAs8EpZhVJhmABHMkAnlb5G4xtmazKqgMxI31MYU6SQLneAduo64TcOT90rfhNVp8oCX+ARg7OcT0GmFkkhyB6yAL8htjN1FtkAE29FQxljLHsx+6TxeLvZICi48PIkgb6bH56zPaXMsK+oGYQrvEqAvuLicP+BuHpIIgooUvGxAVVmY8JBMjyMYlO1CL9QsoHiaSwJJkkDoNjA53vOC0xrKDKuuohvnzFGfc1KgnvSq2ULSZQLXu0z9scmsYKFjExf6h/wC0D9cK8znBqMBGAtqEmfPxHmb7Y5yzksCTCTe/S+w5X6RjSLuLmUEQiPsnmiDTUXuFHlJgE9cX9ep3qrSpnRlqYgnbWZk33N9yNzz6R2SylIqNLSZDAadMQeQKgm952wzzecgBCYGyrPLn7DmT/nNbiaCtSAeY8r54FfCYVfYAxA2Bkxt0G0WOEvEalrQAt4NiTvJ6GdPU25zgUZ8HnJmFvCjqep9vbAmd1R4p8uXqY/TlGK64zu3GQxFUJnw7Lrrpr+Ek/p/jHXaHtDStSQlip/CLA8/Xpbbz3wvz1YqqhZkgjzuT+mERQJUXkBi9ixhuTFlgol7TFRkQMopq4MaiC5G5IUfT6t8YK4XwakK5dlJZSCoZid1N4NuR5DCdu0ZdUFNCxWBJAA2jffBlOhmqzFmYICBOhQDEEQDcxBPPEix3IY/EsOFZlmDgkzIMTfbePb7YMEsAp1W2kfl5fA8sTnZ/gmUy9VamZpitvp1mSCOenncGB/LFHm+1eTTw06KmLgaDAmYs0Cf5YW2OzcNc1CqhGoj6lMbAaRy9WEj39sa5zJs9CqEXQzIVBL6J1CBdmFjfptY4QUu1jt3ndItLYSAt7SfpAvcdeWAa3HqrFVLRzc28R5G3OIGO9OR6pMbZXJCmNWZr01IEHukknYQGcgcoup8jgXK8Xy9EMKYp3FyfFUexF58Ki5HhAEE7ThFn8+GqSSSNBA1GbkEE+km2EpzKq1+dhhgUGJ2AcyrzfahmaSLRBLAn7A/a+BTnWZV1NNht6Yma/FaSz41adlBk/bBuTzDlQAjry8QibeWphbqOeCK8Q0KgwmqqmvS8INmkR6YqaNMuVCKSegF7CYHXbbEZlqdRitR6irpmBDkn5Atz5YPOakR31a3NRTSbcyysR7YErOLgkkQfiwjNVbwbWPpgA52kJ1Os9AZPws4YslEgnulc/wC6qTUPvq29BAxgd0hUW/4VC2g9L4mhCBauovyeYeahWm5DEaWK6fu1hywXUy9c/ipgdS5J9gMb1xefvjukAbfGIJjBjPzFJ4IzmXrn2BP54+Ycul8fsduMn0F8z2Ph2b7wFgNN7AHUYA6mb9d8NlzEaTMA7zt/nHhj9rc2PDSqGmk20opNhNyRzw44L/qFXV0GZAqATyCtfe68/b+l3M25KXuZ7GxQnqXGOzuVzCMWpU9ek6agUBlMWIIv7Y8TocPDGarFQSQoUXYi5ubADrBvyx7BleOUM2kI0GD4WEk2v5H2OPI+O5f9ndVUgwRJAjcztPt7YoajITQHcv8A03TjLmrJ0BcC4p3FOkVSlV7xo8ckwAZmTA3AsFG2JcpVdgCYHNi3hjrJMAYvSk4Br5JJJ0iBcwN/P2xWxanb3PQan6SrVsND4jvsx2nyqUadMeIUTaGKVAReYb6kPUeYO+J7tnmxmM2WVtQWkqqbbAW2xjxMKEMQDB97YS8LBZ48tyQN9rm2LGLIzDvj7zN12kTEbr3fbr9IfwkAZd5JnvIWPNVVvaCcNuA5Na+e7xdKokc4nayLzJE9N8IuG1dQNP6YqEzE20nFD2boFaLsoGpjtJlgCGEWvy5jbngMppiYrCoOMKT3KP8AaGVjCQrE61kiGKoeUlY8/OMSnFuIK1Du9QOooUA6kDXJkmAJHtyxRai4eJaQCWBA8TCE0lI529N98JOO9k6lOj39F6VTuhNUIx1AW8QDfUoEkkRHTAYVAazAzZLUg/8Af96kfxKiqwALnbDLIcGWtkW271Kh0Rq1FiASG/DpKr4TvM3EEYBpBS4ZzeLH3wZw5mpVgwb6pkDaCYH8xi9v91Skcfs3TjgmuuxXWKaoJZmBMQQAoA3Ow8o8sFnh1UOWLKSfpkLAHoZj364YjIqlMuPqzDT0gLIMdCWwSKUCCghfCxAvJvffpM+uKuVzuoS7pcSMm4zjhPD3BZtJLGN7/HKPt6Y44utjqJ1QZHr0/pityVRaVKATtquPCeVp5+Qn2xKcY4grkgkgg2gW942+MAxPEQ5Bc1EFdZK+Sg/nhDW8VX3w+zGY0hjCmVAMqD8H6gfQjE9kF1Vb2BO55fGLuIUsquZ6J2d4UHMtChVBhQL9LGR84b5asihSTdiBcxfodreWF2UrMqlu9AIQiFTV5AySoB5xBjzwuymRDEKatUhV1xYCx5wb+kjAEcw+1jjjGdQZghmCqqMVJ57abnE6/EkBaDMxsCZt5YIr5SmrH90kwLkE8pBucagACB4ZuNNvyxxqEqk9TKjmqiITo06jtKzyAtO9pv1vjSGkk2JuQCbWA5iDt5YCfLQQxYmDO/OfyAx9r8UX8JnkP754kKT1B4H4oTmOGwFdmYki2mABfnOok++BxwjLt4mDOf4n29hGA81xIsBqaRyBBAH5DCmvnYNvzE/bDBjI8xbZVPQldRy1OmPCir/xAB+d8F0mEYkMj2gM6ahJG0xth7SdmE6lVTsQNTflA++BZYSsDPzsQBfkPyxzUeTHP++mBeII0qEc6nbSNSm0mBsdvbBi8DcGTmDM/hpKIjprJOB2/eNGQDxPhJQ6DuY3x+/baVrzpDExNpiPtjXL8N72ozPVqvp5MQNU9QgA9sUtDJIBZbECPL++uI4E4uT1I48Yo6QohmncGSeQWB8zHPBVOrU0ljSYR0IP674aZqiq11poqgFC1gJBkDl6nH6oWFpPycLLiMG8+YqLV2uKLX5sQP79MfMG16xA8/XH7HbvtCp/mRVTiLczII2E/c8zjXJC50GJGzHl68h/PCVahwb+y1URXZCA4lTbbrAMiRtIEjacXTUzgDKvhec7lTrZ9Fip6GL6WHTrbG2a4gtfSdYZiRPIm43AJ+cJuy2UbMVQr6u7XeD9rc8MuKZJKGZFOmpUa1+okmLbHy6Yp5mUnb5mx9MTIr7x+E8H8o4qsSIHP+zjWhQhTPX22xxQ8Vx6bY7zTMEMGD1tb5v98Zg+J7F+OYo43SUIYECf73wg4apWqAwIgA3EWOxvyIO+DkCpVnMK9UFWAm4DFYUgEBLH257jApqP3il3LMVCyxJMDbcmAIFtsaeJAi98zyes1DZ8h2rQHcL4Zw0PVqhlJE2AO0t/fzikTi9CnTWkCzGmsLUpqGAJ+rTLLPIarxBjecJjkK2ltAM1fAGmJAAL+wEA/wDPDVuyINAEHSyiZB3J9xAwTKoNvKG7IVrH4m/DMxTrOvdNrIfU+qzotNPCDIBKlgASJG0mcc9rK3dZN95quEEdB4m/ID/qws7H8PenmK7uCCqBQL7sZO//AB++NO3BZq1HLrfQupp5M9z8KF+cJZR6gVZKlmW2k5QqA1Ib/bA9TYY3rOyhIALFgq2MEARPUiT9sH9ns82WqVGphNUABmpoxAvOnWDp9sEdpV/+vJ0xqVWAAiNSnUQBYeIHbDWIDzhZxkCfOI5o1To/CiwBYD7+mCuFZtQVWorACPEATHl4bkeoOEpqRqbnzn1/lim4JRgEmdBNiQOvP+hHvhPfcsuQiHbDOKcYpCkdJcqTYlSAY84AI9BiSz2f2gQOkhhJ+GX3GHnGisk02pkDYCJJPUSZ9bYQ8RpMQAu5IA+RtiAQW5lLkCM+zvZNcz469UUqIN/GFLc92B0j2M+VifROA9lOEEmkuXps6gNPeM+oHmGm/mLRa2PM6tbxArBAAAB8h/d8NMt2jehoqimJpEHUOamzr6EfeMTqUZ09pNyVS5cdqOxCpSZ8qCSo1GiWMOBchWa4b1JHK2IDhuWZ5LaEhTA1MbxbZYF+k49c4jx9FoK6sCXU6fPa/wB/vjzLvlQMpRz4tI0oxiGmZiACoPPFT6dqHyBgw66vuQQQKMX18u5KgugBIE6GJ6blgPePbHNejpcqXBgkApsQOYJm2N+JVe8YFKbwv8Jj/OFtR3mSrRstjyjynGkLMG6Pc+Pk+8kl2IBuPDEabDwgc8T9eoF+geXWfbDzMZllBBWA20+VtuXL7Yl8yNL2++HIai3Wxc6esSL4Bqm8z9sFZukFUENqUmD4SCD0vuPP7YGNUDYWwy7iSpXuchJmbYrez1bVQufptiRqN98UHZsJ3Ta2qDxWCwBsN5BwLDiSp5jbjjU17sqS0Osgc7C4nrexGHZ4kgHKeU8j7c8TmihILPVa8hVKgeUnTM/IwalagD9NR/WoQP8At0zgCIdzbLZgLVJ1XYEAzbefy/XFDQzoC+NgIiFIN95uLdMTaZlDtQoDzIJI/wConV8Y+cYy6aoo1PD4ZYGoskjxQrs0gciY9MBVwxcIzedQ5gO0DwWaYgkicb/tyEfWn/vUfmcLhkaBOzuP4nn1OCa/7MpApUl0gX1Isz7E2jqTgGQGPVn+INns9T2FRWM3CeOPXSCBj9htRqeEQIHLSAB+WP2O2rD3ZPiQXDsno8TrJ5A8sWNbIUKlJXqGC1OmKRUi2hSraxEyGn2O/SdrVRjfJZyBDEsokgE2BO8dNhgcm5uRHYdiAqRxPTMjlnakq5M06biBcTPIkWIB8yMRPaj94QpZmqBrEmSW6SIA9bC2Kjs29TKKMxmKTimplixui2glN9yN72sOqjj7oCe6hxqmneQbFhcXuvPCBhZKJ7uaGDU4WLrdCh/PxBv/ABGoQEWGqfiZbge4tOOaeXqQwJm9zadhvJsMHUqgCiFg84Mj2MX+ML6uYmoUVolZ0jyMEkA+Y+MIHJNCbT+1QWMxzOUpVmXWCIYAssT0sYPPAnEeAlM0KdEVKheNMgxTnbU34gLnlA9MH1GSmoDMqnkCfqPpufjFbwuhA78qS4XSBpnQJk2g+MzpsAYDCwJxp6Fd5ojieU+u5PRdcl99wbtJw+kadGj3p0IhUOP+XiMDqQD13wsocHU0UXLZ/TVkmNdiOQMSVMAxysRjLjXHtdU+F6ZNl7yJBH2FuvPGGTqVjCEqdbAAstJTOwg0j8yNsTqgRkNStonXJi3So4LkHOlajrVdmlnUEAgW+0ffEX2v4iEztcBPESpmZEFFI9IFovtj0rgVH61X8KhF39J/XHnHH+CPSq1HeaodmbvEDFSC1gCVG220bRbCcKEg5K+07LlUZBjurF/7/GJsihBLEyzg28pn+/XFFnsoXbJuJlqDpuTem1rn/nidyuo1ZPJtMdLEf354u8hBySuTelUZb9HX+YGByGiLjVNCxJpeFllqlrQefv64ecCcCgJBLLN1mT0sN/8AqtgClnhpfYSenr1xhkq2qmQG03gnbfrjrWop8rN3Nc9T1NquD1uGHrpIA9h/XvL5eFd2g6QAsc2aReSZhZM+mOwhFvqI6aPnYn5xqtDwopJMy5nqbD4A/wC44pZHoR2NbMRvw2jVqK3eCnJuWaAOt+QwX/4DXy1cg5s06IJl1LspWJ+gEEyCBBidQ5HHOU4Q71HWAaQMn92zT5eEj8xgDj+Zp6wqAqqD6V8OqNh5Af2TjRVt1VFsABcP4FxNippNJ7tvD0CkEEDyBAx9zmbbW5mAWYxNhJt9rYG7OUqmYZiqSEWIG0C4Anf9ZwzinTQgooOzLpANzHP9cLxqi5GruAzWLi0VSRII9sZmsZ0rP0k/yHnjUJR1AJRpiNrSfeTB+MdOtIt4qKG2wkfYc/PFiLJgvEeIpoQCfOV/Xn+mFegEht5k4I7SFCy6VCQIIXa22+2BqCSLAwMGF4gtk5owfNICugXklvToMK2EW2w7prBjAWfy83xymuDCyDcLEWP64pEyuhVA5D7nfCjhmXRqyLVJ0Ew0b+X3xS0OE0D41XfYRMXIM+K+CYxIFQDJqSsdCRg6hl23vjerTSyxFomCvxpYj7Yyp8GpHfUfMn+s4BiPmMUE+JqVj0xjTrRWUEhgfwzaBBi207e+O63BqIgDVfoTywRleF0Vv4tUWvt8gjAioRJ6qEFAXYhQoJJCgnw+Q64zFOTsRPUYxzlNhtUYn8I0pv8AGNKORqkDVmL8wEFvL6cQRGh/HMb5QmIB2x+wInDKkWzLeyKPnw4/YGh8yfUPxI419ZhQSevLHpP+mXZilX/+4pKxW6ksVJYEETFmWJkEHAtDsotE0GqAHUIKgGxHJjED5vBubnFDnTmqRpNlEpliQrByQFESGIX8IiDB/wBsTOEtqKYBZaGntCWPMf8A+qNZaHDagYrqqlUHLdgWgeSg3x5tX7Pmlw/KZoOp71oam3jEy5pkFWGk93Yrf88Nf9XOOiqtKjqV2sWCbLEjz0lmvEzCjBXaegU4bkKYGmZqab2lRAveQGj1nGgxsXMZLUkiQWYrFB4atVbf7iR8GcKczVqFtWtpZbNtqUkibcpB+MN86ogz98G8J7ONXzndMCKdGnS18vwKdI6S2q/QHC6UcyyMuV6Xcf1MI7I9lRXirWkUx9IBAZyOZLEEL57nyxa8XzvdKRAFjBHMRsQefQj561PB8tSpqJCoqjkBtyFsSvbHh1XN942SUFUgtJjUwPiVOrRvsOUzg9PrPd6ar++Zf1X6Y725ycDwev1+Z53x0swV4sGMn7fywR2RyOqsKoutKSfUghR63n2wXk8saqtTqKyU1nvCVIIkXUBr6vUW3xScOyapSCUk0KT4FvN7SZuSeZN7dIwWrSlOQxn0rJtX0iPPEp+C1RSy/eFYLSRMXIIgW8vfElwziPfKB3etWHichjB8gsexm3SMUdcPVH7PSQnuydTEeFYBBJJBAg8jeYIB3Evl8q2UdaFUhpEq42ZesG49MHiJwadSBfk/v5lfV6b9u1RUNVdH8pJcf4b+z1/HqFM+JfDEgRsDzHX+eKbhNZXyebVWIWFdWcQQAw3AJG3TAnazJkUzVUA0w0aiJAJ8vtjHsrxYVFrUHTL6GpN9KFXMXjwADeD4vnGdmrICyib+BHxqMeQ2a7+YteE1qrh4iGUETIB2NxvjPhjfV5Hn6Yb8a4pUddDEsLWNyP8AjIkdLYz4f2Yzmln/AGeqFN7rciOSnxH4wlyFHJgk8zmlVDDSy6m69R8b44zeZKuJUwBsGA5QIMGDbaMb5fJzDMCNJ5yDPSOXnhRxHM6mbl/n+uNb6f8AS0zJ62X8PgfMoarXnG3p4+/P2lH2P4qWp1VLaCeeogAbbi8+l52GJrjHZ6v33hqd+Haz+KZP+7WAZ87/AKYIyWXammvba0/h2Fve588NuF5rUYJsbGcIb0i7DF0OJYUuUG+UHB6uX4ZTFEK9bM2aoVJCqTcSYt6CT6Yx4p2hSupFSkrA8vHIjmupv/5Iwm4txYZYxsTeBEH1wmzvGlddYgT/AH84u6LQfT2Q+oLfssfn7UeJm6nNqkyWv4fH+YXxCgLVKNVWpmwJDWmLGLg8pIG22F6ZhixJ09IBJ2PpgLhXENJa9m3HJgf1nGmUqgMBPM+98Z4RkYo3NdH7TR3BgGE04jlmYyQL/wB88a0YAAOw+1sG54DYEbfGE+ZrBZ3jz54YOoo8mDZgRUtsdsc1RfywG2ZlxOHOToh52AXdjsvr/LEHuOQ0IPl+F94YTfeZgDzJ5AdcMaGbp0hp73vDzYKQvyTf1iMAZrPDSadKVp/iJ3qHqei9F+cA6Z54ML8xbNcoatcOykdenkcbip4hsLCbXbz3tAttiby1fSwuZGxk29to9sHJmqnKo0eYUz6mJPzgWWEjkGMM8XFRDG5gekXwZo1WnScL6TljLMNQ+nwWvvMNPxjejVfXp0qxuZDER7FSfvhdRjNZufDRYVkk87C3+0+d8NkWDIMT0wFmMo1R1aQhW/1gm3qNsa1nqBZZDIO6Qw+zHEGcrcw1miDvj5he+YeBC1D5BT/OcfsBUaGE9LoOChDAGZtytsIO0fM9CccUULLVJhFCGXaYBi55GxljBGwi5gMqeey7wGakJ2kqPj0n740PDsuUKaFKMSSv4SSdRJgwb3xmKBuBM0cjnYygcn5kbwLstlXKIwetXqeLWzshVYsxFMggkXAJaBG84P7edlalDK0zSL1aNBWsbsgJkkxEoogTEgC83Ipa1FKQeolFNZFygCu3kCADyGBuD9tKeYBopCVTbu8wYkbMBp3MTAxqrqkbiqmENHqEtyd35f2ni3DmD5mirxp1iZ2gGfi2K3OdqxSr1AsEEiSp3IUD3tGJXtB2ezWTQVatIohbSCShvexCsSJAO+M+EcSpgE1aaGnUMXWSpA3HMD+Y6YMgZB3xG4nOM7qlnle3hVvpBHuDih4f/qDS5ggC8cv7Jx5hmqCqpIEHexMAHbHqXYDsjkq+W1VaKu5tJd5+kHrHPlha6c37TUsvqkdfeL/OaV+1uSrR3oVtJkalmD5Hl7Yxp1qb1Q6WpqNfPYCed/8AOMeOdhqFIytN4BuoJErNyGg8v7GMf2Oo9CsKQGpgtMbwBIDbfwgj4wnVK6gKWJuDhGAneiAERzw7iCMtSpbxHSNMD4gAc+e+E3aLL1K1Mk1dXdS6s26jmL+KDsZJjlhQvCM3lUqNYAKS0iAABvzt5YX5Hjr1SKOk6XMMeRXci9x0xyPkDcHiMZMDi14PiWeR4XTq5HTXXwFZIkja6wRcGYviEfgLZSuUNUuADBBIBDdQeY6fwziv7TcVZKCzU0KTBtYWlR13H3xN18934apAmACQCL3nf1wSIQrMfJ/7JzNbqB47/p/WM+wlIGrVrFNRpwEnYEySfUCPScU/FOMPBPLy3x5fwzjTUHAWxDM19m1QI9PDh3xztEtRAKciYLTuI5SN78xy6YoZtG2TOpPX8oDMAvHc57R8QNU6mN497f3zxEM6msgciNV/OLxh5lqPf1ghqBAQSSd4G4Wdz/XfbFJQ4WKRnUlGkLAoyliYtq/E5POY8oG3o9f9Vw48K4cQqh18f5mTpPp+RshfIfMyy1DwMzj6gREciNvIBeX8WJGvWfKuQy/UJWeYOxxe1goaPqYmQNIHuw5db/GE/EsktbUCFOkTPn1k3x5nTanY1+JuZMB7nn2ZzlSsY3k7YY1OyuY7jvQUIUSUBOoAb8tJ6xM4eZHgyoZtPn/jDZGQMmskUph4nxDmPiZxoftTswGKVWwLXvnm9GWsovhtlq7Io1f462xzmMpWFU0aKMzX0rSQsGHUaQSV232nfAWfoVqbaa1N6bdGUrPpO+NN/cblJRt4lBXr+ENzwgz9bzwSmcGgD2wpzrzhQHMKb5WnT0hmbaSReSeXlHnONq2dLwoEKOX6nzwvRcb6GjoDuefoMFUmaA35T54+94Ov3OMdIFgCP1xyfLEyJq9QYJyVe2FtQxgjhziYM+xj/OIMkGPKJPI4ZZF/3kjfRsfUThclBY8NVgejKCD7qBGOeHJVFTXrTpc6T/0/1wsiMBlUmWgK76BqgrBBmfQ2Nud740zqhV9dt/TnvhSuaIIBDgm1rzcmQVDT8YIzDgDxBkA2LqRbzO33wsrcNGo8wQnz++P2BTUBNiCPI/yOP2OqOuULcHpOoXU9RwY1pLbn/asqLbgxtuMFmlmstVWglXWGUN4qbLEkrcCWBHM+YwPU7QNTrIGAKBlB3AW/IAxp8om2+M+0nadSHpfUDIYA2s2xIMGYU/niiqvuFixNLMfaSjbTGNDtPUC1ErVL0hvqkMbwLcwY895xLZnPI1RqoojU7llJaNAmeUAmdjNowjfNBjFgBsMO8jnKtKGp1WpmI8JPuLYeMO02BK3r2AGPXmW1CkmbohagWoW8RqtmQ7hha6jw3FoUR54867Z5YUK3crELe38QB/v0xe8N4iaOXqZqvoLaZnTTDEfgBKjVJMQW9px5ZxDNPVqPXrNLOZvzPl0Aw/AhWUdTkDvY+JQZhmWjRapzpIRztACz0tHzjBOLVlRymYqC0+CoyiRtZCNvTB3EKbVlp6FLal0qqgkwNoAkkQPgY5ynYKqRrrV6NBd7y7fCwvwxw5mCmVUHqAn7xp2b7VZ6uwp1sw1SmqEnUqzGwBYDVuRcmd749G7M5/uUWAG1Elttpj15H4x5/kOH0KK6qD1H1Dxl9H4Sfp0TAO8EmOpxS8C45kUpUxUFdqoLatFNyBJNtoIv57HFLMxdwR4lvGgRCK7lv2oztMUNDLqDiNIMWmTc25bY82zuY0y6UdFOmHAYkEErp1bRMAj5xSV+0nC3BNTvw15lKh8o2I+MTHajimXrLSp06vhUMoVl0hNRWYJVS0wbXO+IUHzBx8NAOPcYqhGgrIUkb7iOh6NOAcq+nKg82E+p6+pwnzFJ28MljcAkyCRa3l5gHDfingSlTHJRPsIwyuKj3IJuKO0lIaKNRL6U01I5EuzCfk/AwqoZ8nDzL5g+NNAcOLiYNjuOU3O+B8p2fQ1Ll43NMgT7lSwA8zGIGQICGgEMzcCPuAcZy9PKM1SkGqNUYCUWWGkRpYiy7yfM434TTq1z3hAVR9AiFTzWd2/i3wg49UOoKkFgAGJuEUCySLT1i35lRn8+7DQXZ/so8got74QNN6luOL/fHBSp5l1n+MZbLqyLUDv+Ir4vO+mb4/dnM6lUMynUJ07EX3IuB9px5w1Q6RTSwH1HmTz9Bh/2X4wtCmaRsCxIfzgWMbbb4HLolXGQvJhetbC5XZujpiOc/bn+WFnEKPetTpatOpwCeg5+8TgnhssC7GZmDhfk8yHzaAHYkz7EfmcWdNiGNRcRlckGVffUsoBSy6BAQNR3ZiTbUTdvyvYDCLtae/pEG5Bsehwdxf8A+4TrO3vhdnGnWvrGNPxxMcXfM83asdsZ1RtghqPjI8z+eHHDuzNSoQ1T92nT8R9uXv8AGEkgS4AT1C+D9kKjqHqVKFIG4V3Oq9wWCK2n0aD5YNzHZGvBNJsvW8qVWT8OFH3w9pmBANsA8Vrgcrjnz9juML9X7R3oE+ZD52lURiroVYbqwII9jGA2ZvT0xVZvioqr3eYJdRZXP10/Qm5HkcS+fpGmxUmY2PUcjg1YNFMpU0YOxxplWAOMBjRN8FBlFTaQMb5IyJ9fbAmWMgeowVw1blep/wA4WRDVqMfcNraTp5CCfQ434s3haALyLR+mA2caT12tvzxjnan7t4kfofLAVCJ9xMxynCw/IEedr++PmG/D8sWpI2pZIH1GOXpj9iKhCqiftNwsUKjpTWoypGqqbAyJEhvEh8jc3thPSZqjS1+pN59cH5/MVXAy0wiMWcCIaoRBZiLsQPDcmPFEYf8AZDgFN6gavHcqbrqA1+urZBz5nbA5HCjmFplcrZ5EH4LwOoyd+9JjSIPdmQqkzGozcqOQG5wbl+ydaspqGqiLq0zc3iYgKoAjHpXEKOVamGq1GVEgfu21AE2CxDT7AYHqcQytOmFplyDybl1gMAQd5sMMxOhFgxObffImFfs/TqZWll6rM9NQgcBiPoAj6Ta4B35Y+jhmXyynuaap/GygsT5FhJ/LCzOdpDq8Ks0bQP1kAD0wFmuOuwaEVWNgb+h3aZw0ZFiCrGLeOZpqbM6EangF9ys/V5CbTblhSuWEy5k76jc+d2P5Y04vxMlSpINr29r/AJYB4FmzVZEP1T03H6zivlW/cI/Hwu2o/qju6IAMk+fXAGV0q6hkET+IAc/OJx12jqkQDPxgbJZw2VgSoPMmB53ge+EKLFwsz7WAEcV81QWYpg3O4AA+1/n5wJlMstUlmRNO40LA+efUkCPPBvEe5DaitzBUg6YJ5kKA0e8YBzPEGp2JQSpsgHtOn9STe+OA44h3zAXyad4gWxLCY/EJk+0Y54xmJqW5D+/zxlSLiXg6okbWHpv5zgKuxVSzbnDVEkGd5XN924bTqAmR1kYNbilRhFJFojrufUEgKD5gT54V5Zz+7Y22PthwZ1XkbEcweRFz9sAcSsbML1SvUnc3l4/9SZO1ySTveCD84e8C7O0KqgF3LNOoghAomBpZ1KuduY38sM+HtQNVFqUlqM5hQ4OkHYFgLxM2FzBHPG+S4RmnzAD6KKkaVWQG0J42IUzptcF7bAThw+LhBiVuTHanhSUqqilTKUyLePWCRY3JJB6gx6YXZXKGpURRz38gN8Pc1l6b9+ilu+Rm8LAktpYDe8ki5AtN1tIxhwHLkVWBEEWIPwBiDYMGq4MfcS/d0GIOwgRiX7L1SaxqdCAPdgf0xXcQyuqnpZSbbLc/acIuF8KNJYZgt5k+tvtggZDi+o+40xDo+5BP9BhYtYuZi4N+nqD+m+N85nViWOoeRthVW4mD5DoMGMlColsAZrM2y2RpIxYXckmY+n05e+DKaTux+RhOc2fQY4OfIwpjctIoUVKjWFSd/MnEpxbiGonG1biCmmdTGeQGFOXp622tzx1XOLV1As4GKzywBUqljJ6R8YrGoCCCNiB67focTOfyZptHI3GHp1KmQ2YPjoDH7HUYOLjfh9RoH0n1MH9Rg2mCGDAXBn+eFmSSVEYa0qpBWOW/yMLMmNaNdXMCZsY9yCCOUW2xzm/oqc7jlgbM1NTX+xN7nznGyUiRDVXIiYJB89zfAGEIfkc9OVp6RdDoI52Ftxj9jVMqKaDumWGMkHeYF5knH7EGNQio37GdkBWqBSdCi7tzgbxyk+fmeWC832T/AHzfstLNaFmKlZJV+ukag4HnoIP3Ljhuco0qyEuipBBOol58gW0gA7nST8YqOM18sKIZ3asrXVdYOqLmLch1xTRzt9w7lrUna4CHgcSIbszm2T6iom+hWYzHMKwK/bltgvh3ZuuqAObCINRVQDrAYk73Ook+ZxR8J4ll8yA1JSygwy1NQYdCJMEe3xhtxPhtNlUCkB5ix68tx64JD4Er5C3/AKkJmMlEiUPmux+wwo4lkCwvIPJunoYxXZ7LKh0hgD/t2P8AfrhZVoT19ThwiJ5/nuF1T/6sjeNMzHlJU/GDOzXDVUtUkljYMTc9duXK3TDriOR1SGuOnX16++ElTOVKCLKq+sSsEi20SOY8h84kklaEND7rMG7YcTitTphiBSpgETzaXPvBXC2jxZIiJPU7+X9jDDjvZ2q7tVqU2TUZBIMAHYBiLgCBOEbdn72qffHIgCgSMhDMTGGY42ukfqf7/PGVLKZhvEKLBRzKn8jc+9sd5SucsoUGlJO7orEk9CCGHocdvmqokyg/igjfpf8AXBba6hAjyYbwaj9Tbk2JPOxnCrjCmoQB6Rhzkiy0vGZY6iTEeQ5nFF2T4WBSavV07aqYhSecGDe5FrbR7LujcaBcQcD7K1alNHqg0kIWDUBUdB5/bB9PheXQjVVerJ5MFA3sApnyknDgUa1ZWbWVUtOgD6p/EJ+k+xsRjbL8LpUyZRV0/T3tNyG85bwxymCfQYPGjZDxAytjxD3Sf4mtJEp61RabtOkvoJUSLHcwYv5m+FPFqopVA2XBfL04u2nTLAEwFABmfqufPFT2ry+Xr0qbJlVerEghu7AH+0hSA3+dtsStbPVkphGo00Sb00RQR5jdT64hjsO2aOk0r58QyXQ+4M6oNVatVzVNBqVhCeJjZYkaNwAJJmPXH6hxAVHnQisV8drErYEAbekxj7TzlSqoQmr3ZBBYnQ0EQRKHxCwEEHCbNZruiNErvedwY633/PEBr4k59G2NA3FfMf18+FG5n0/v++uEea405MKD7XOB6udaCStupIv8b4HyOdUvLAew29N5+2C5lUKTwJstDMOZCNfmYH5kY2XIV7yqyOroD9zBw94dmkqCEJJBiOYx9znDxUcEkTNv0wQ5gZEbGaMnOJZCvRAaqmgEkCWWSQYMAMT9sLarEcx7GfnzxR8XBeoa1V9Rnwjko6AYlA0knqScEBFWYTlgJ8dwfth9QyoQCLg3BHP+uEdM4YZDO6JVroeXTzGBkEQ6tH6fywo7Q0wUB5qfsd/vGGObI6yDEN1/rjJqSEEMQQRt+WGp1EOfdclVIx9nHWapqHYLcA2x8VYwciG5INpJDe1sMqTNAJE/8QfvffC7IDnhpSrEC3xhZhVNaJm036c/jfGgF+vP+mO3VGUagPOf0xpl8jY6GgjlY/nfAGSIcjkKBMe32tj9jNaLr9S2O2n+R2x+wNQrirLZxw06rnzxRcE41UQka4nkIg+oMg+4xL06hBEYYcP4rU1ERSttNCkT8lJxJJhqliehcO41qOk+EkfWCFj1WmqyBf8AFzxU8D40KpdHZnVLKaZIVgI6nUDeDfljyzKcer3/APL3/wDw0v8A4Y9X7JcNp18vTqVQWZlg+JgLEwAqkKB6DFdkBPMa52qJ9rZvLranQljNtX3MGPkjHISs4BSiq+iKfuZxUZbh9KmfBTVfMC/zvjdlB3x1V1K1yNzHAczUWC2knqw/ITiUp8I4hlHaaDZrLuZYU28anmyaWAnqDv5Y9ZG+PtNRJwIZpPXM8zytDL1gyLUq02Jh6VSUMjqGALX82HnhDneEujsrAQLTqiRy5HHtpNsSWbeS5IU+Ij6R/LDUY3OaiLkRw6nkaT6w9I1v9shn2/AqXn0GB+PcRqJP/wBNVYECNDDUvlpT/wCR2xX5lFCMQqzoJ+leXlEY+vk0dPEoMC3KLTaNr4MwanmnEKnhY7co6Yuezz062UphDrp2EqApJQiRINx6856Yg84s6ByLifnBnZjNPRqVFpsVVVZwu4DGATBkXAGBK8Syp91Sh45mUy1mZih2XR4rC8mwgW3IGG+X401Sj3tOme7VSdRkmwvEwpg8r7ROOO2ORp/sL1NMuKdiSTGpZO5jCehWZOEkoSpIAkG9ws/Mn5w3GSF4iMgVsgLC+u5hWzeoMeYE7X9v6YEpU1WCyy5vcfZR16nfEBw6oxrhSzQXj6jtPkZxYZ+qaYcIdIDQI9Bv1Pmb4rOhBntdLqUzDaFoCMHWRebbkrFtvjCLMUqdUhVTvdIjbw269ftjOnXZ6iqxlbkjkfXrgnN1WLlJ8I/CLD7YAAyxk2sORxB24VRG6pPkBb88Lc0qJdYnyw2q/ThDnN8GgPkyhqVxqvtUCd8Jzrd8CeYI/XD39tOpWKmQQJm1zvHON8IOHfh//Z+hw0oCwPMgknDiPcJmht+nybvF/wABFXHKsEjmJGFVGjKSNxeME8fP732/ljjJNAw2Yl2ZyptjrXjPHycRUIwijmD9MmJn0wXpDH9ALnAWSEscNKginIsSQMTcArZuT3FKYFVo2/pgUNgvin/mH2/IYHK4YOotu4dw+YiPQzH6YNXzt67fOMOE7fH64fvSGnblgDOuLyCALb4bZMidJg7nfp+uEzmCANumC+GsdfyMCYYjBu8hSBqB5NuL7dcfMEZdpBm9+eP2Bk2PM//Z"/>
          <p:cNvSpPr>
            <a:spLocks noChangeAspect="1" noChangeArrowheads="1"/>
          </p:cNvSpPr>
          <p:nvPr/>
        </p:nvSpPr>
        <p:spPr bwMode="auto">
          <a:xfrm>
            <a:off x="155575" y="-1951038"/>
            <a:ext cx="6991350" cy="4076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6" name="Picture 6" descr="http://www.scottishdocinstitute.com/wp-content/uploads/2011/01/WaitingforGodot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752600"/>
            <a:ext cx="374915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4114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কোন নির্দিষ্ট সময়ে এবং নির্দিষ্ট মজুরিতে  মোট যে পরিমান কর্মক্ষম শ্রমিক </a:t>
            </a:r>
          </a:p>
          <a:p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কাজ করতে ইচ্ছুক তাকে</a:t>
            </a:r>
          </a:p>
          <a:p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শ্রমের যোগান বলে</a:t>
            </a:r>
          </a:p>
          <a:p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শ্রমের যোগানের নির্ধারক</a:t>
            </a:r>
          </a:p>
          <a:p>
            <a:r>
              <a:rPr lang="bn-IN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মজুরি</a:t>
            </a:r>
          </a:p>
          <a:p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কাজের পরিবেশ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bn-IN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মজুরির সাথে শ্রমের যোগানের সম্পর্ক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IN" sz="6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মজুরি বাড়লে শ্রমের যোগান বাড়ে</a:t>
            </a:r>
          </a:p>
          <a:p>
            <a:r>
              <a:rPr lang="bn-IN" sz="6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মজুরি কমলে শ্রমের যোগান কমে</a:t>
            </a:r>
            <a:endParaRPr lang="en-US" sz="60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705600" cy="715962"/>
          </a:xfrm>
        </p:spPr>
        <p:txBody>
          <a:bodyPr>
            <a:normAutofit fontScale="90000"/>
          </a:bodyPr>
          <a:lstStyle/>
          <a:p>
            <a:r>
              <a:rPr lang="bn-IN" sz="6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শ্রমের যোগান সুচি</a:t>
            </a:r>
            <a:endParaRPr lang="en-US" sz="66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8077200" cy="5025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400"/>
                <a:gridCol w="2692400"/>
                <a:gridCol w="2692400"/>
              </a:tblGrid>
              <a:tr h="1238250"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মজুরি(</a:t>
                      </a:r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w)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শ্রমের যোগান</a:t>
                      </a:r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(</a:t>
                      </a:r>
                      <a:r>
                        <a:rPr lang="en-US" sz="4000" b="1" dirty="0" err="1" smtClean="0">
                          <a:latin typeface="NikoshBAN" pitchFamily="2" charset="0"/>
                          <a:cs typeface="NikoshBAN" pitchFamily="2" charset="0"/>
                        </a:rPr>
                        <a:t>sl</a:t>
                      </a:r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)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সম্পর্কসুচক বিন্দু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100 টাকা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400 একক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a(400,100)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200 টাকা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600 একক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b(600,200)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300 টাকা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4000" b="1" dirty="0" smtClean="0">
                          <a:latin typeface="NikoshBAN" pitchFamily="2" charset="0"/>
                          <a:cs typeface="NikoshBAN" pitchFamily="2" charset="0"/>
                        </a:rPr>
                        <a:t>800 একক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NikoshBAN" pitchFamily="2" charset="0"/>
                          <a:cs typeface="NikoshBAN" pitchFamily="2" charset="0"/>
                        </a:rPr>
                        <a:t>C(800,300)</a:t>
                      </a:r>
                      <a:endParaRPr lang="en-US" sz="4000" b="1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562600" cy="1096962"/>
          </a:xfrm>
        </p:spPr>
        <p:txBody>
          <a:bodyPr>
            <a:noAutofit/>
          </a:bodyPr>
          <a:lstStyle/>
          <a:p>
            <a:pPr algn="ctr"/>
            <a:r>
              <a:rPr lang="bn-IN" sz="8000" b="1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8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n-IN" sz="7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শ্রমের যোগান রেখা অংকন কর</a:t>
            </a:r>
            <a:endParaRPr lang="en-US" sz="7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838200"/>
            <a:ext cx="4267200" cy="3048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ID NO  </a:t>
            </a:r>
            <a:r>
              <a:rPr lang="en-US" sz="2800" dirty="0" smtClean="0">
                <a:latin typeface="Vrinda" pitchFamily="2" charset="0"/>
                <a:cs typeface="Vrinda" pitchFamily="2" charset="0"/>
              </a:rPr>
              <a:t>18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জেসমীন পারভীন</a:t>
            </a:r>
            <a:b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সহকারী অধ্যাপক </a:t>
            </a:r>
            <a:b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বি এ এফ শাহীন কলেজ কুর্মিটোলা</a:t>
            </a:r>
            <a:r>
              <a:rPr lang="en-US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মোবাইল নং  </a:t>
            </a:r>
            <a:b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</a:br>
            <a:r>
              <a:rPr lang="bn-IN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>০১৯২৯৯৯০২০০</a:t>
            </a:r>
            <a:r>
              <a:rPr lang="en-US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  <a:t/>
            </a:r>
            <a:br>
              <a:rPr lang="en-US" sz="2800" dirty="0" smtClean="0">
                <a:ln w="1905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latin typeface="NikoshBAN" pitchFamily="2" charset="0"/>
                <a:cs typeface="NikoshBAN" pitchFamily="2" charset="0"/>
              </a:rPr>
            </a:br>
            <a:endParaRPr lang="en-US" sz="2800" dirty="0">
              <a:ln w="19050">
                <a:solidFill>
                  <a:schemeClr val="tx2">
                    <a:shade val="20000"/>
                    <a:satMod val="120000"/>
                  </a:schemeClr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04800"/>
            <a:ext cx="3653367" cy="263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24200" y="3962400"/>
            <a:ext cx="5410200" cy="21335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 শ্রেণি --  একাদশ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বিষয় –- অর্থনীতি</a:t>
            </a:r>
            <a:b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অধ্যায়– শ্রম বাজার</a:t>
            </a:r>
            <a:b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সময়  -- ২৫ মিনিট</a:t>
            </a:r>
            <a:b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</a:br>
            <a:r>
              <a:rPr kumimoji="0" lang="bn-I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তারিখ–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০৭/০৫/২০১৬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IN" sz="6000" dirty="0" smtClean="0">
                <a:latin typeface="NikoshBAN" pitchFamily="2" charset="0"/>
                <a:cs typeface="NikoshBAN" pitchFamily="2" charset="0"/>
              </a:rPr>
              <a:t>শ্রম বাজারে মজুরি নির্ধারন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</p:spPr>
        <p:txBody>
          <a:bodyPr>
            <a:normAutofit/>
          </a:bodyPr>
          <a:lstStyle/>
          <a:p>
            <a:r>
              <a:rPr lang="bn-IN" sz="4000" dirty="0" smtClean="0">
                <a:solidFill>
                  <a:srgbClr val="D60093"/>
                </a:solidFill>
                <a:latin typeface="NikoshBAN" pitchFamily="2" charset="0"/>
                <a:cs typeface="NikoshBAN" pitchFamily="2" charset="0"/>
              </a:rPr>
              <a:t>শ্রম বাজারে শ্রমের চাহিদা ও শ্রমের যোগানের সমতা দ্বারা ভারসাম্য প্রকৃত মজুরি নির্ধারিত হয় </a:t>
            </a:r>
          </a:p>
          <a:p>
            <a:r>
              <a:rPr lang="bn-IN" sz="4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 বাজারে ভারসাম্যের শর্ত হলো</a:t>
            </a:r>
          </a:p>
          <a:p>
            <a:pPr lvl="3">
              <a:buNone/>
            </a:pPr>
            <a:r>
              <a:rPr lang="bn-IN" sz="48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চাহিদা</a:t>
            </a:r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bn-IN" sz="48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যোগান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5.gif"/>
          <p:cNvPicPr>
            <a:picLocks noChangeAspect="1"/>
          </p:cNvPicPr>
          <p:nvPr/>
        </p:nvPicPr>
        <p:blipFill>
          <a:blip r:embed="rId2" cstate="print"/>
          <a:srcRect l="6318" t="20909" b="12182"/>
          <a:stretch>
            <a:fillRect/>
          </a:stretch>
        </p:blipFill>
        <p:spPr>
          <a:xfrm>
            <a:off x="0" y="0"/>
            <a:ext cx="8839200" cy="6019800"/>
          </a:xfrm>
          <a:prstGeom prst="rect">
            <a:avLst/>
          </a:prstGeom>
          <a:solidFill>
            <a:srgbClr val="0033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6088559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ভারসাম্য মজুরি নির্ধারন</a:t>
            </a:r>
            <a:endParaRPr lang="en-US" sz="44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609600"/>
            <a:ext cx="1600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উদ্বৃত্ত শ্রম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0" y="2057400"/>
            <a:ext cx="3429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পূ্র্ন নিয়োগ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4038600"/>
            <a:ext cx="1828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শ্রমের চাহিদা রেখা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38800" y="0"/>
            <a:ext cx="1447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 smtClean="0">
                <a:latin typeface="NikoshBAN" pitchFamily="2" charset="0"/>
                <a:cs typeface="NikoshBAN" pitchFamily="2" charset="0"/>
              </a:rPr>
              <a:t>শ্রমের যোগান রেখা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33800" y="2438400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14400" y="4267200"/>
            <a:ext cx="3048000" cy="114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8200" y="4267200"/>
            <a:ext cx="3200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ঘাটতি শ্রম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8" grpId="0" animBg="1"/>
      <p:bldP spid="9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bn-IN" dirty="0" smtClean="0"/>
              <a:t>একক কাজ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09800"/>
            <a:ext cx="8458200" cy="3429000"/>
          </a:xfrm>
        </p:spPr>
        <p:txBody>
          <a:bodyPr>
            <a:normAutofit/>
          </a:bodyPr>
          <a:lstStyle/>
          <a:p>
            <a:r>
              <a:rPr lang="bn-IN" sz="4800" dirty="0" smtClean="0">
                <a:solidFill>
                  <a:srgbClr val="FF0000"/>
                </a:solidFill>
              </a:rPr>
              <a:t>ভারসাম্যের শর্তটি কী লিখ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419600" cy="1143000"/>
          </a:xfrm>
        </p:spPr>
        <p:txBody>
          <a:bodyPr>
            <a:noAutofit/>
          </a:bodyPr>
          <a:lstStyle/>
          <a:p>
            <a:pPr algn="ctr"/>
            <a:r>
              <a:rPr lang="bn-IN" sz="72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n-IN" sz="44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শ্রমবাজার কাকে বলে</a:t>
            </a:r>
          </a:p>
          <a:p>
            <a:r>
              <a:rPr lang="bn-IN" sz="44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শ্রমের চাহিদা ও শ্রমের যোগান বলতে কী বুঝায়</a:t>
            </a:r>
          </a:p>
          <a:p>
            <a:pPr>
              <a:buNone/>
            </a:pPr>
            <a:endParaRPr lang="bn-IN" sz="4400" dirty="0" smtClean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IN" sz="8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মুল্যায়ন</a:t>
            </a:r>
            <a:endParaRPr lang="en-US" sz="8800" dirty="0"/>
          </a:p>
        </p:txBody>
      </p:sp>
      <p:pic>
        <p:nvPicPr>
          <p:cNvPr id="4" name="Content Placeholder 3" descr="1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4886325" cy="32194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81400" y="3810000"/>
            <a:ext cx="533400" cy="381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5181600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শ্রমের</a:t>
            </a:r>
            <a:r>
              <a:rPr lang="bn-IN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চাহিদা রেখা</a:t>
            </a:r>
            <a:endParaRPr lang="en-US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labor_s_s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752600"/>
            <a:ext cx="3733800" cy="327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5257800"/>
            <a:ext cx="281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00B050"/>
                </a:solidFill>
              </a:rPr>
              <a:t>শ্রমের যোগান রেখা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n-IN" sz="88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800" dirty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n-IN" sz="6600" dirty="0" smtClean="0">
                <a:solidFill>
                  <a:schemeClr val="tx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চাহিদা ও যোগানের সমতার ভিত্তিতে কীভাবে মজুরি নির্ধারিত হয় চিত্রের সাহায্যে বিশ্লেষন কর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n-IN" sz="9600" dirty="0" smtClean="0">
                <a:solidFill>
                  <a:srgbClr val="D60093"/>
                </a:solidFill>
                <a:latin typeface="NikoshBAN" pitchFamily="2" charset="0"/>
                <a:cs typeface="NikoshBAN" pitchFamily="2" charset="0"/>
              </a:rPr>
              <a:t>ধন্যবাদ সকলকে</a:t>
            </a:r>
            <a:endParaRPr lang="en-US" sz="9600" dirty="0">
              <a:solidFill>
                <a:srgbClr val="D6009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5105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8914" name="Picture 2" descr="https://encrypted-tbn1.gstatic.com/images?q=tbn:ANd9GcRpjmw4eEY1swDopgT8FCGR-YcKx-qM584zyjWqufG0tSnubln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7772400" cy="310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n-IN" sz="8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শ্রমের যোগান রেখা</a:t>
            </a:r>
            <a:endParaRPr lang="en-US" sz="8000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যে রেখার সাহায্যে প্রকৃত মজুরি এবং শ্রমের যোগানের মধ্যে সমমুখী সম্পর্ক প্রকাশিত হয় তাকে শ্রমের যোগান রেখা বলে</a:t>
            </a:r>
            <a:endParaRPr lang="en-US" sz="54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429000" cy="269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04801"/>
            <a:ext cx="4114800" cy="25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10000"/>
            <a:ext cx="3352800" cy="273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5158747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962400"/>
            <a:ext cx="3886200" cy="266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3048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শ্রমবাজার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0" y="2362200"/>
            <a:ext cx="5029200" cy="1295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6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BAN" pitchFamily="2" charset="0"/>
                <a:ea typeface="+mj-ea"/>
                <a:cs typeface="NikoshBAN" pitchFamily="2" charset="0"/>
              </a:rPr>
              <a:t>শ্রমবাজার</a:t>
            </a:r>
            <a:endParaRPr kumimoji="0" lang="en-US" sz="66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0"/>
            <a:ext cx="8915400" cy="3962400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     1.</a:t>
            </a:r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শ্রম বাজার কী তা বলতে পারবে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</a:b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2.</a:t>
            </a:r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শ্রমের চাহিদা সূচি থেকে চাহিদা রেখা অংকন করতে পারবে 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</a:b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3.</a:t>
            </a:r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শ্রমের যোগান সূচি থেকে যোগান রেখা অংকন করতে পারবে </a:t>
            </a: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</a:br>
            <a:r>
              <a:rPr lang="en-US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4.</a:t>
            </a:r>
            <a:r>
              <a:rPr lang="bn-IN" sz="44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ভারসাম্য মজুরি নির্ধারন করতে পারবে</a:t>
            </a:r>
            <a:endParaRPr lang="en-US" sz="4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0" y="152400"/>
            <a:ext cx="3733800" cy="7620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n-IN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4478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yyee_DSC0031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9928" y="228600"/>
            <a:ext cx="36576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bangladesh-farmers-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810000"/>
            <a:ext cx="3581400" cy="2600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SC03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886200"/>
            <a:ext cx="4028872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apos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1000"/>
            <a:ext cx="3200399" cy="245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52800" y="28956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শ্রমবাজার</a:t>
            </a:r>
            <a:endParaRPr lang="en-US" sz="48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762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bn-IN" sz="6600" b="0" u="sng" dirty="0" smtClean="0">
                <a:latin typeface="NikoshBAN" pitchFamily="2" charset="0"/>
                <a:cs typeface="NikoshBAN" pitchFamily="2" charset="0"/>
              </a:rPr>
              <a:t>শ্রম বাজার</a:t>
            </a:r>
            <a:endParaRPr lang="en-US" sz="6600" b="0" u="sng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>
            <a:normAutofit/>
          </a:bodyPr>
          <a:lstStyle/>
          <a:p>
            <a:endParaRPr lang="bn-IN" sz="3600" dirty="0" smtClean="0"/>
          </a:p>
          <a:p>
            <a:r>
              <a:rPr lang="bn-IN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শ্রম বাজার এমন একটি প্রক্রিয়া </a:t>
            </a:r>
            <a:endParaRPr lang="en-US" sz="4400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4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যেখানে শ্রমের ক্রয়বিক্রয় সম্পন্ন হয় </a:t>
            </a:r>
            <a:endParaRPr lang="en-US" sz="44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2050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096000" cy="746760"/>
          </a:xfrm>
        </p:spPr>
        <p:txBody>
          <a:bodyPr>
            <a:noAutofit/>
          </a:bodyPr>
          <a:lstStyle/>
          <a:p>
            <a:pPr algn="ctr"/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শ্রমের চাহিদা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9938" name="Picture 2" descr="http://www.newsbangladesh.com/media/imgAll/2015February/manpower20150314101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00200"/>
            <a:ext cx="6213231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2548</TotalTime>
  <Words>320</Words>
  <Application>Microsoft Office PowerPoint</Application>
  <PresentationFormat>On-screen Show (4:3)</PresentationFormat>
  <Paragraphs>103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Package</vt:lpstr>
      <vt:lpstr>Slide 1</vt:lpstr>
      <vt:lpstr>ID NO  18     জেসমীন পারভীন সহকারী অধ্যাপক  বি এ এফ শাহীন কলেজ কুর্মিটোলা মোবাইল নং   ০১৯২৯৯৯০২০০ </vt:lpstr>
      <vt:lpstr>Slide 3</vt:lpstr>
      <vt:lpstr>Slide 4</vt:lpstr>
      <vt:lpstr>      1.শ্রম বাজার কী তা বলতে পারবে 2.শ্রমের চাহিদা সূচি থেকে চাহিদা রেখা অংকন করতে পারবে  3.শ্রমের যোগান সূচি থেকে যোগান রেখা অংকন করতে পারবে  4.ভারসাম্য মজুরি নির্ধারন করতে পারবে</vt:lpstr>
      <vt:lpstr>Slide 6</vt:lpstr>
      <vt:lpstr>শ্রম বাজার</vt:lpstr>
      <vt:lpstr>Slide 8</vt:lpstr>
      <vt:lpstr>শ্রমের চাহিদা</vt:lpstr>
      <vt:lpstr>শ্রমের চাহিদা</vt:lpstr>
      <vt:lpstr>Slide 11</vt:lpstr>
      <vt:lpstr>দলগত কাজ</vt:lpstr>
      <vt:lpstr>শ্রমের চাহিদা রেখা</vt:lpstr>
      <vt:lpstr>Slide 14</vt:lpstr>
      <vt:lpstr>শ্রমের যোগান</vt:lpstr>
      <vt:lpstr>শ্রমের যোগান</vt:lpstr>
      <vt:lpstr>মজুরির সাথে শ্রমের যোগানের সম্পর্ক</vt:lpstr>
      <vt:lpstr>শ্রমের যোগান সুচি</vt:lpstr>
      <vt:lpstr>জোড়ায় কাজ</vt:lpstr>
      <vt:lpstr>শ্রম বাজারে মজুরি নির্ধারন</vt:lpstr>
      <vt:lpstr>Slide 21</vt:lpstr>
      <vt:lpstr>একক কাজ</vt:lpstr>
      <vt:lpstr>মূল্যায়ন</vt:lpstr>
      <vt:lpstr>মুল্যায়ন</vt:lpstr>
      <vt:lpstr>বাড়ির কাজ</vt:lpstr>
      <vt:lpstr>ধন্যবাদ সকলকে</vt:lpstr>
      <vt:lpstr>Slide 27</vt:lpstr>
      <vt:lpstr>শ্রমের যোগান রেখা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Home</dc:creator>
  <cp:lastModifiedBy>Home</cp:lastModifiedBy>
  <cp:revision>57</cp:revision>
  <dcterms:created xsi:type="dcterms:W3CDTF">2016-04-27T12:19:42Z</dcterms:created>
  <dcterms:modified xsi:type="dcterms:W3CDTF">2016-05-07T11:04:07Z</dcterms:modified>
</cp:coreProperties>
</file>